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4" r:id="rId2"/>
  </p:sldMasterIdLst>
  <p:notesMasterIdLst>
    <p:notesMasterId r:id="rId32"/>
  </p:notesMasterIdLst>
  <p:sldIdLst>
    <p:sldId id="268" r:id="rId3"/>
    <p:sldId id="276" r:id="rId4"/>
    <p:sldId id="294" r:id="rId5"/>
    <p:sldId id="291" r:id="rId6"/>
    <p:sldId id="277" r:id="rId7"/>
    <p:sldId id="278" r:id="rId8"/>
    <p:sldId id="280" r:id="rId9"/>
    <p:sldId id="281" r:id="rId10"/>
    <p:sldId id="283" r:id="rId11"/>
    <p:sldId id="284" r:id="rId12"/>
    <p:sldId id="293" r:id="rId13"/>
    <p:sldId id="286" r:id="rId14"/>
    <p:sldId id="299" r:id="rId15"/>
    <p:sldId id="287" r:id="rId16"/>
    <p:sldId id="300" r:id="rId17"/>
    <p:sldId id="303" r:id="rId18"/>
    <p:sldId id="304" r:id="rId19"/>
    <p:sldId id="308" r:id="rId20"/>
    <p:sldId id="307" r:id="rId21"/>
    <p:sldId id="311" r:id="rId22"/>
    <p:sldId id="310" r:id="rId23"/>
    <p:sldId id="289" r:id="rId24"/>
    <p:sldId id="290" r:id="rId25"/>
    <p:sldId id="301" r:id="rId26"/>
    <p:sldId id="312" r:id="rId27"/>
    <p:sldId id="297" r:id="rId28"/>
    <p:sldId id="296" r:id="rId29"/>
    <p:sldId id="298" r:id="rId30"/>
    <p:sldId id="295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6" autoAdjust="0"/>
    <p:restoredTop sz="94662" autoAdjust="0"/>
  </p:normalViewPr>
  <p:slideViewPr>
    <p:cSldViewPr>
      <p:cViewPr varScale="1">
        <p:scale>
          <a:sx n="72" d="100"/>
          <a:sy n="72" d="100"/>
        </p:scale>
        <p:origin x="1326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198A3-A6F1-4C55-AFEA-E7F1E821BB03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1A6FDC-F982-47BF-96FC-148E95EB2D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825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A6FDC-F982-47BF-96FC-148E95EB2D9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8842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1A6FDC-F982-47BF-96FC-148E95EB2D9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55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0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093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0273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200400"/>
            <a:ext cx="7543800" cy="1524000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4724400"/>
            <a:ext cx="6858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276600"/>
            <a:ext cx="7543800" cy="1676400"/>
          </a:xfrm>
        </p:spPr>
        <p:txBody>
          <a:bodyPr anchor="b" anchorCtr="0"/>
          <a:lstStyle>
            <a:lvl1pPr algn="l">
              <a:defRPr sz="54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4953000"/>
            <a:ext cx="6858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89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1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7589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6451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0866" y="457200"/>
            <a:ext cx="4594934" cy="41147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1" y="457200"/>
            <a:ext cx="2673657" cy="411480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1677194" y="2514600"/>
            <a:ext cx="3810000" cy="1588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0962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240" y="457200"/>
            <a:ext cx="7543800" cy="2895600"/>
          </a:xfrm>
          <a:ln w="6350"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0392" y="3505200"/>
            <a:ext cx="7391400" cy="80486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685800"/>
            <a:ext cx="7239000" cy="38862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2000" y="685801"/>
            <a:ext cx="1828800" cy="541019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90800" y="685801"/>
            <a:ext cx="5715000" cy="48768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798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21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33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651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366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053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40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84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1800" cy="16002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685800"/>
            <a:ext cx="7543800" cy="3886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fld id="{57855BEC-17F3-4F06-8A87-FE93C44B596A}" type="datetimeFigureOut">
              <a:rPr lang="en-US" smtClean="0"/>
              <a:t>6/2/2016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2C7B8808-074A-4DC8-8A66-2431DDC4DAB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7240" y="0"/>
            <a:ext cx="7543800" cy="381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en.wikipedia.org/wiki/CoffeeScript" TargetMode="External"/><Relationship Id="rId4" Type="http://schemas.openxmlformats.org/officeDocument/2006/relationships/hyperlink" Target="http://coffeescript.org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14400" y="3896436"/>
            <a:ext cx="7169728" cy="163121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0000" b="1" i="1" dirty="0" err="1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CoffeeScript</a:t>
            </a:r>
            <a:endParaRPr lang="en-US" sz="10000" b="1" i="1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5214" y="609600"/>
            <a:ext cx="3848100" cy="3848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62000" y="5501908"/>
            <a:ext cx="4648200" cy="682625"/>
          </a:xfrm>
          <a:noFill/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800" dirty="0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800" dirty="0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tán</a:t>
            </a:r>
            <a:endParaRPr lang="en-US" sz="2800" dirty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243872" y="5715000"/>
            <a:ext cx="30619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GVHD: </a:t>
            </a:r>
            <a:r>
              <a:rPr lang="en-US" sz="2400" dirty="0" err="1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Hoàng</a:t>
            </a:r>
            <a:r>
              <a:rPr lang="en-US" sz="2400" dirty="0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Anh </a:t>
            </a:r>
            <a:r>
              <a:rPr lang="en-US" sz="2400" dirty="0" err="1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Tú</a:t>
            </a:r>
            <a:endParaRPr lang="en-US" sz="2400" dirty="0">
              <a:solidFill>
                <a:srgbClr val="00206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20314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709" y="13855"/>
            <a:ext cx="7772400" cy="1129145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biên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43000" y="1676400"/>
            <a:ext cx="7467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Symbol"/>
              <a:buChar char=""/>
              <a:tabLst>
                <a:tab pos="904875" algn="l"/>
              </a:tabLst>
            </a:pP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Cách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2: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Biên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dịch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chương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trình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thành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javascript</a:t>
            </a:r>
            <a:endParaRPr lang="en-US"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</a:endParaRPr>
          </a:p>
          <a:p>
            <a:pPr lvl="1">
              <a:buClr>
                <a:srgbClr val="000000"/>
              </a:buClr>
              <a:tabLst>
                <a:tab pos="904875" algn="l"/>
              </a:tabLst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	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	&gt; coffee  --compile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test.coffee</a:t>
            </a:r>
            <a:endParaRPr lang="en-US" sz="2400" dirty="0" smtClean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43000" y="3048000"/>
            <a:ext cx="7467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Symbol"/>
              <a:buChar char=""/>
              <a:tabLst>
                <a:tab pos="904875" algn="l"/>
              </a:tabLst>
            </a:pP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Cách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3: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Xem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thay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đổi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và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biên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dịch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file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javascript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mỗi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khi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lưu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file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coffeescript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.</a:t>
            </a:r>
            <a:endParaRPr lang="en-US"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</a:endParaRPr>
          </a:p>
          <a:p>
            <a:pPr lvl="1">
              <a:buClr>
                <a:srgbClr val="000000"/>
              </a:buClr>
              <a:tabLst>
                <a:tab pos="904875" algn="l"/>
              </a:tabLst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	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	&gt; coffee  --watch  --compile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test.coffee</a:t>
            </a:r>
            <a:endParaRPr lang="en-US" sz="2400" dirty="0" smtClean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987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6868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So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sánh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CoffeeScript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457200" y="1600200"/>
            <a:ext cx="3886200" cy="4525963"/>
          </a:xfrm>
        </p:spPr>
        <p:txBody>
          <a:bodyPr/>
          <a:lstStyle/>
          <a:p>
            <a:r>
              <a:rPr lang="en-US" b="1" dirty="0" smtClean="0">
                <a:solidFill>
                  <a:srgbClr val="002060"/>
                </a:solidFill>
              </a:rPr>
              <a:t>Variables</a:t>
            </a:r>
          </a:p>
          <a:p>
            <a:r>
              <a:rPr lang="en-US" b="1" dirty="0" smtClean="0">
                <a:solidFill>
                  <a:srgbClr val="002060"/>
                </a:solidFill>
              </a:rPr>
              <a:t>Function</a:t>
            </a:r>
          </a:p>
          <a:p>
            <a:r>
              <a:rPr lang="en-US" b="1" dirty="0" smtClean="0">
                <a:solidFill>
                  <a:srgbClr val="002060"/>
                </a:solidFill>
              </a:rPr>
              <a:t>Array </a:t>
            </a:r>
            <a:endParaRPr lang="en-US" b="1" dirty="0">
              <a:solidFill>
                <a:srgbClr val="002060"/>
              </a:solidFill>
            </a:endParaRPr>
          </a:p>
          <a:p>
            <a:r>
              <a:rPr lang="en-US" b="1" dirty="0" smtClean="0">
                <a:solidFill>
                  <a:srgbClr val="002060"/>
                </a:solidFill>
              </a:rPr>
              <a:t>Object</a:t>
            </a:r>
          </a:p>
          <a:p>
            <a:r>
              <a:rPr lang="en-US" b="1" dirty="0" smtClean="0">
                <a:solidFill>
                  <a:srgbClr val="002060"/>
                </a:solidFill>
              </a:rPr>
              <a:t>If/else</a:t>
            </a:r>
          </a:p>
          <a:p>
            <a:r>
              <a:rPr lang="en-US" b="1" dirty="0" smtClean="0">
                <a:solidFill>
                  <a:srgbClr val="002060"/>
                </a:solidFill>
              </a:rPr>
              <a:t>Switch case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5" name="Content Placeholder 11"/>
          <p:cNvSpPr txBox="1">
            <a:spLocks/>
          </p:cNvSpPr>
          <p:nvPr/>
        </p:nvSpPr>
        <p:spPr>
          <a:xfrm>
            <a:off x="4475205" y="1600200"/>
            <a:ext cx="38862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>
                <a:solidFill>
                  <a:srgbClr val="002060"/>
                </a:solidFill>
              </a:rPr>
              <a:t>For</a:t>
            </a:r>
          </a:p>
          <a:p>
            <a:r>
              <a:rPr lang="en-US" b="1" dirty="0" smtClean="0">
                <a:solidFill>
                  <a:srgbClr val="002060"/>
                </a:solidFill>
              </a:rPr>
              <a:t>While</a:t>
            </a:r>
          </a:p>
          <a:p>
            <a:r>
              <a:rPr lang="en-US" b="1" dirty="0" smtClean="0">
                <a:solidFill>
                  <a:srgbClr val="002060"/>
                </a:solidFill>
              </a:rPr>
              <a:t>Do…While</a:t>
            </a:r>
          </a:p>
          <a:p>
            <a:r>
              <a:rPr lang="en-US" b="1" dirty="0" smtClean="0">
                <a:solidFill>
                  <a:srgbClr val="002060"/>
                </a:solidFill>
              </a:rPr>
              <a:t>Operator</a:t>
            </a:r>
          </a:p>
          <a:p>
            <a:r>
              <a:rPr lang="en-US" b="1" dirty="0" err="1" smtClean="0">
                <a:solidFill>
                  <a:srgbClr val="002060"/>
                </a:solidFill>
              </a:rPr>
              <a:t>Jquery</a:t>
            </a:r>
            <a:endParaRPr lang="en-US" b="1" dirty="0" smtClean="0">
              <a:solidFill>
                <a:srgbClr val="002060"/>
              </a:solidFill>
            </a:endParaRPr>
          </a:p>
          <a:p>
            <a:r>
              <a:rPr lang="en-US" b="1" dirty="0" smtClean="0">
                <a:solidFill>
                  <a:srgbClr val="002060"/>
                </a:solidFill>
              </a:rPr>
              <a:t>Class</a:t>
            </a:r>
          </a:p>
          <a:p>
            <a:r>
              <a:rPr lang="en-US" b="1" dirty="0" smtClean="0">
                <a:solidFill>
                  <a:srgbClr val="002060"/>
                </a:solidFill>
              </a:rPr>
              <a:t>Extend</a:t>
            </a:r>
          </a:p>
        </p:txBody>
      </p:sp>
    </p:spTree>
    <p:extLst>
      <p:ext uri="{BB962C8B-B14F-4D97-AF65-F5344CB8AC3E}">
        <p14:creationId xmlns:p14="http://schemas.microsoft.com/office/powerpoint/2010/main" val="2168033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936" y="228600"/>
            <a:ext cx="7815263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Variables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381000" y="1453662"/>
            <a:ext cx="4040188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CoffeeScript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4568825" y="1453662"/>
            <a:ext cx="4041775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Javascript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4568825" y="2093424"/>
            <a:ext cx="4041775" cy="4535976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err="1"/>
              <a:t>var</a:t>
            </a:r>
            <a:r>
              <a:rPr lang="en-US" dirty="0"/>
              <a:t> a, hello;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hello </a:t>
            </a:r>
            <a:r>
              <a:rPr lang="en-US" dirty="0"/>
              <a:t>= "Hello</a:t>
            </a:r>
            <a:r>
              <a:rPr lang="en-US" dirty="0" smtClean="0"/>
              <a:t>";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dirty="0"/>
              <a:t>a = hello + </a:t>
            </a:r>
            <a:r>
              <a:rPr lang="en-US" dirty="0" smtClean="0"/>
              <a:t>“ </a:t>
            </a:r>
            <a:r>
              <a:rPr lang="en-US" dirty="0"/>
              <a:t>World</a:t>
            </a:r>
            <a:r>
              <a:rPr lang="en-US" dirty="0" smtClean="0"/>
              <a:t>";</a:t>
            </a:r>
          </a:p>
          <a:p>
            <a:pPr marL="0" indent="0">
              <a:buNone/>
            </a:pPr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smtClean="0"/>
              <a:t> Global</a:t>
            </a:r>
            <a:r>
              <a:rPr lang="en-US" dirty="0"/>
              <a:t>, </a:t>
            </a:r>
            <a:r>
              <a:rPr lang="en-US" dirty="0" smtClean="0"/>
              <a:t>Result</a:t>
            </a:r>
            <a:r>
              <a:rPr lang="en-US" dirty="0"/>
              <a:t>;</a:t>
            </a: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var</a:t>
            </a:r>
            <a:r>
              <a:rPr lang="en-US" dirty="0" smtClean="0"/>
              <a:t> </a:t>
            </a:r>
            <a:r>
              <a:rPr lang="en-US" dirty="0" err="1" smtClean="0"/>
              <a:t>changeNumbers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 err="1"/>
              <a:t>v</a:t>
            </a:r>
            <a:r>
              <a:rPr lang="en-US" dirty="0" err="1" smtClean="0"/>
              <a:t>ar</a:t>
            </a:r>
            <a:r>
              <a:rPr lang="en-US" dirty="0" smtClean="0"/>
              <a:t> Global </a:t>
            </a:r>
            <a:r>
              <a:rPr lang="en-US" dirty="0"/>
              <a:t>= 5; </a:t>
            </a: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changeNumbers</a:t>
            </a:r>
            <a:r>
              <a:rPr lang="en-US" dirty="0" smtClean="0"/>
              <a:t> </a:t>
            </a:r>
            <a:r>
              <a:rPr lang="en-US" dirty="0"/>
              <a:t>= function()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var</a:t>
            </a:r>
            <a:r>
              <a:rPr lang="en-US" dirty="0" smtClean="0"/>
              <a:t> </a:t>
            </a:r>
            <a:r>
              <a:rPr lang="en-US" dirty="0"/>
              <a:t>Global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 </a:t>
            </a:r>
            <a:r>
              <a:rPr lang="en-US" dirty="0"/>
              <a:t>return Global;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}; </a:t>
            </a:r>
          </a:p>
          <a:p>
            <a:pPr marL="0" indent="0">
              <a:buNone/>
            </a:pPr>
            <a:r>
              <a:rPr lang="en-US" dirty="0" smtClean="0"/>
              <a:t>Result </a:t>
            </a:r>
            <a:r>
              <a:rPr lang="en-US" dirty="0"/>
              <a:t>= </a:t>
            </a:r>
            <a:r>
              <a:rPr lang="en-US" dirty="0" err="1" smtClean="0"/>
              <a:t>changeNumbers</a:t>
            </a:r>
            <a:r>
              <a:rPr lang="en-US" dirty="0" smtClean="0"/>
              <a:t>(); </a:t>
            </a:r>
            <a:r>
              <a:rPr lang="en-US" dirty="0"/>
              <a:t>Alert(Result);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11" name="Content Placeholder 10"/>
          <p:cNvSpPr txBox="1">
            <a:spLocks noGrp="1"/>
          </p:cNvSpPr>
          <p:nvPr>
            <p:ph sz="half" idx="2"/>
          </p:nvPr>
        </p:nvSpPr>
        <p:spPr>
          <a:xfrm>
            <a:off x="381000" y="2093424"/>
            <a:ext cx="4040188" cy="452431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it-IT" dirty="0"/>
              <a:t>hello = "Hello"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it-IT" dirty="0"/>
              <a:t>a = "#{hello} World" </a:t>
            </a:r>
            <a:endParaRPr lang="it-IT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it-IT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it-IT" dirty="0" smtClean="0"/>
              <a:t>Global = 5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sv-SE" dirty="0"/>
              <a:t>changeNumbers = -&gt;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sv-SE" dirty="0"/>
              <a:t>  `var </a:t>
            </a:r>
            <a:r>
              <a:rPr lang="sv-SE" dirty="0" smtClean="0"/>
              <a:t>Global`</a:t>
            </a:r>
            <a:endParaRPr lang="sv-SE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sv-SE" dirty="0"/>
              <a:t>  </a:t>
            </a:r>
            <a:r>
              <a:rPr lang="sv-SE" dirty="0" smtClean="0"/>
              <a:t>Global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sv-SE" dirty="0" smtClean="0"/>
              <a:t>Result = changeNumbers()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sv-SE" dirty="0" smtClean="0"/>
              <a:t>Alert Result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it-IT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it-IT"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</a:endParaRP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it-IT" dirty="0" smtClean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</a:endParaRPr>
          </a:p>
        </p:txBody>
      </p:sp>
      <p:sp>
        <p:nvSpPr>
          <p:cNvPr id="13" name="Text Placeholder 4"/>
          <p:cNvSpPr txBox="1">
            <a:spLocks/>
          </p:cNvSpPr>
          <p:nvPr/>
        </p:nvSpPr>
        <p:spPr>
          <a:xfrm>
            <a:off x="547137" y="1453662"/>
            <a:ext cx="4040188" cy="639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704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936" y="228600"/>
            <a:ext cx="7815263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 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09600" y="1447800"/>
            <a:ext cx="4040188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CoffeeScript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4797425" y="1447800"/>
            <a:ext cx="4041775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Javascript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4797425" y="2087562"/>
            <a:ext cx="4041775" cy="4541838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err="1"/>
              <a:t>var</a:t>
            </a:r>
            <a:r>
              <a:rPr lang="en-US" dirty="0"/>
              <a:t> animal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r>
              <a:rPr lang="en-US" dirty="0" smtClean="0"/>
              <a:t>animal </a:t>
            </a:r>
            <a:r>
              <a:rPr lang="en-US" dirty="0"/>
              <a:t>= function() {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return alert</a:t>
            </a:r>
            <a:r>
              <a:rPr lang="en-US" dirty="0"/>
              <a:t>("Ga co 2 </a:t>
            </a:r>
            <a:r>
              <a:rPr lang="en-US" dirty="0" err="1"/>
              <a:t>chan</a:t>
            </a:r>
            <a:r>
              <a:rPr lang="en-US" dirty="0"/>
              <a:t>"); </a:t>
            </a:r>
            <a:r>
              <a:rPr lang="en-US" dirty="0" smtClean="0"/>
              <a:t>};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animal </a:t>
            </a:r>
            <a:r>
              <a:rPr lang="en-US" dirty="0"/>
              <a:t>= function(Name, foot) {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return </a:t>
            </a:r>
            <a:r>
              <a:rPr lang="en-US" dirty="0"/>
              <a:t>alert(Name + " co " + foot + " </a:t>
            </a:r>
            <a:r>
              <a:rPr lang="en-US" dirty="0" err="1"/>
              <a:t>chan</a:t>
            </a:r>
            <a:r>
              <a:rPr lang="en-US" dirty="0"/>
              <a:t>");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};</a:t>
            </a:r>
          </a:p>
          <a:p>
            <a:pPr marL="0" indent="0">
              <a:buNone/>
            </a:pPr>
            <a:r>
              <a:rPr lang="en-US" dirty="0" smtClean="0"/>
              <a:t>animal </a:t>
            </a:r>
            <a:r>
              <a:rPr lang="en-US" dirty="0"/>
              <a:t>= function(Name, </a:t>
            </a:r>
            <a:r>
              <a:rPr lang="en-US" dirty="0" smtClean="0"/>
              <a:t>foot =2) </a:t>
            </a:r>
            <a:r>
              <a:rPr lang="en-US" dirty="0"/>
              <a:t>{ </a:t>
            </a:r>
          </a:p>
          <a:p>
            <a:pPr marL="0" indent="0">
              <a:buNone/>
            </a:pPr>
            <a:r>
              <a:rPr lang="en-US" dirty="0" smtClean="0"/>
              <a:t>       return </a:t>
            </a:r>
            <a:r>
              <a:rPr lang="en-US" dirty="0"/>
              <a:t>alert(Name + " co " + foot + " </a:t>
            </a:r>
            <a:r>
              <a:rPr lang="en-US" dirty="0" err="1"/>
              <a:t>chan</a:t>
            </a:r>
            <a:r>
              <a:rPr lang="en-US" dirty="0"/>
              <a:t>"); </a:t>
            </a:r>
          </a:p>
          <a:p>
            <a:pPr marL="0" indent="0">
              <a:buNone/>
            </a:pPr>
            <a:r>
              <a:rPr lang="en-US" dirty="0"/>
              <a:t>};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11" name="Content Placeholder 10"/>
          <p:cNvSpPr txBox="1">
            <a:spLocks noGrp="1"/>
          </p:cNvSpPr>
          <p:nvPr>
            <p:ph sz="half" idx="2"/>
          </p:nvPr>
        </p:nvSpPr>
        <p:spPr>
          <a:xfrm>
            <a:off x="609600" y="2087562"/>
            <a:ext cx="4040188" cy="452431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dirty="0"/>
              <a:t>animal = () -&gt;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dirty="0"/>
              <a:t>    alert ("Ga co 2 </a:t>
            </a:r>
            <a:r>
              <a:rPr lang="en-US" dirty="0" err="1"/>
              <a:t>chan</a:t>
            </a:r>
            <a:r>
              <a:rPr lang="en-US" dirty="0"/>
              <a:t>")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dirty="0"/>
              <a:t>animal = (Name, foot) -&gt;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dirty="0"/>
              <a:t>    alert (Name + " co "  + foot + " </a:t>
            </a:r>
            <a:r>
              <a:rPr lang="en-US" dirty="0" err="1"/>
              <a:t>chan</a:t>
            </a:r>
            <a:r>
              <a:rPr lang="en-US" dirty="0"/>
              <a:t>")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dirty="0" smtClean="0"/>
              <a:t>Animal = (Name, </a:t>
            </a:r>
            <a:r>
              <a:rPr lang="en-US" dirty="0" smtClean="0"/>
              <a:t>foot = 2) -&gt;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dirty="0"/>
              <a:t> </a:t>
            </a:r>
            <a:r>
              <a:rPr lang="en-US" dirty="0" smtClean="0"/>
              <a:t>  alert(Name + “ co “ + foot + “ </a:t>
            </a:r>
            <a:r>
              <a:rPr lang="en-US" dirty="0" err="1" smtClean="0"/>
              <a:t>chan</a:t>
            </a:r>
            <a:r>
              <a:rPr lang="en-US" dirty="0" smtClean="0"/>
              <a:t>”) </a:t>
            </a:r>
            <a:endParaRPr lang="it-IT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it-IT"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</a:endParaRP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it-IT" dirty="0" smtClean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533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936" y="228600"/>
            <a:ext cx="7815263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Array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228600" y="1252537"/>
            <a:ext cx="4192588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CoffeeScript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4572000" y="1247988"/>
            <a:ext cx="4419600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Javascript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4572000" y="1828800"/>
            <a:ext cx="4419600" cy="464820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Languages, song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song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["do", "re", "mi", "fa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"];</a:t>
            </a:r>
          </a:p>
          <a:p>
            <a:pPr marL="0" indent="0">
              <a:buNone/>
            </a:pPr>
            <a:r>
              <a:rPr lang="en-US" sz="2000" dirty="0" err="1"/>
              <a:t>var</a:t>
            </a:r>
            <a:r>
              <a:rPr lang="en-US" sz="2000" dirty="0"/>
              <a:t> Numbers, </a:t>
            </a:r>
            <a:r>
              <a:rPr lang="en-US" sz="2000" dirty="0" smtClean="0"/>
              <a:t> </a:t>
            </a:r>
            <a:r>
              <a:rPr lang="en-US" sz="2000" dirty="0" err="1" smtClean="0"/>
              <a:t>i</a:t>
            </a:r>
            <a:r>
              <a:rPr lang="en-US" sz="2000" dirty="0" smtClean="0"/>
              <a:t>, </a:t>
            </a:r>
            <a:r>
              <a:rPr lang="en-US" sz="2000" dirty="0"/>
              <a:t>results</a:t>
            </a:r>
            <a:r>
              <a:rPr lang="en-US" sz="2000" dirty="0" smtClean="0"/>
              <a:t>;</a:t>
            </a:r>
          </a:p>
          <a:p>
            <a:pPr marL="0" indent="0">
              <a:buNone/>
            </a:pPr>
            <a:r>
              <a:rPr lang="en-US" sz="2000" dirty="0" smtClean="0"/>
              <a:t> </a:t>
            </a:r>
            <a:r>
              <a:rPr lang="en-US" sz="2000" dirty="0"/>
              <a:t>Numbers = (function() {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results </a:t>
            </a:r>
            <a:r>
              <a:rPr lang="en-US" sz="2000" dirty="0"/>
              <a:t>= [];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for </a:t>
            </a:r>
            <a:r>
              <a:rPr lang="en-US" sz="2000" dirty="0"/>
              <a:t>(</a:t>
            </a:r>
            <a:r>
              <a:rPr lang="en-US" sz="2000" dirty="0" err="1"/>
              <a:t>i</a:t>
            </a:r>
            <a:r>
              <a:rPr lang="en-US" sz="2000" dirty="0"/>
              <a:t> = 1; </a:t>
            </a:r>
            <a:r>
              <a:rPr lang="en-US" sz="2000" dirty="0" err="1"/>
              <a:t>i</a:t>
            </a:r>
            <a:r>
              <a:rPr lang="en-US" sz="2000" dirty="0"/>
              <a:t> &lt;= 100; </a:t>
            </a:r>
            <a:r>
              <a:rPr lang="en-US" sz="2000" dirty="0" err="1"/>
              <a:t>i</a:t>
            </a:r>
            <a:r>
              <a:rPr lang="en-US" sz="2000" dirty="0" smtClean="0"/>
              <a:t>++){                    	</a:t>
            </a:r>
            <a:r>
              <a:rPr lang="en-US" sz="2000" dirty="0" err="1" smtClean="0"/>
              <a:t>results.push</a:t>
            </a:r>
            <a:r>
              <a:rPr lang="en-US" sz="2000" dirty="0" smtClean="0"/>
              <a:t>(</a:t>
            </a:r>
            <a:r>
              <a:rPr lang="en-US" sz="2000" dirty="0" err="1" smtClean="0"/>
              <a:t>i</a:t>
            </a:r>
            <a:r>
              <a:rPr lang="en-US" sz="2000" dirty="0"/>
              <a:t>);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       } 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return </a:t>
            </a:r>
            <a:r>
              <a:rPr lang="en-US" sz="2000" dirty="0"/>
              <a:t>results;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});</a:t>
            </a: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Languages = </a:t>
            </a: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["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JavaScript", "Ruby",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PHP"];</a:t>
            </a:r>
          </a:p>
          <a:p>
            <a:pPr marL="0" indent="0">
              <a:buNone/>
            </a:pP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11" name="Content Placeholder 10"/>
          <p:cNvSpPr txBox="1">
            <a:spLocks noGrp="1"/>
          </p:cNvSpPr>
          <p:nvPr>
            <p:ph sz="half" idx="2"/>
          </p:nvPr>
        </p:nvSpPr>
        <p:spPr>
          <a:xfrm>
            <a:off x="228600" y="1828800"/>
            <a:ext cx="4191000" cy="46166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song = ["do", "re", "mi", "fa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"]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Numbers = [1..100]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Languages = [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"JavaScript"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"Ruby"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"PHP"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0541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936" y="228600"/>
            <a:ext cx="7815263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228600" y="1252537"/>
            <a:ext cx="4192588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CoffeeScript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4572000" y="1247988"/>
            <a:ext cx="4419600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Javascript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4572000" y="1828800"/>
            <a:ext cx="4419600" cy="441960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kids, singers; 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singers = { 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Jagger: "Rock", 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Elvis: "Roll" }; 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kids = { 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brother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          </a:t>
            </a:r>
            <a:r>
              <a:rPr lang="en-US" sz="2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:"Max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",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age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11 }, 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sister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name: "Ida", 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age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9 } 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11" name="Content Placeholder 10"/>
          <p:cNvSpPr txBox="1">
            <a:spLocks noGrp="1"/>
          </p:cNvSpPr>
          <p:nvPr>
            <p:ph sz="half" idx="2"/>
          </p:nvPr>
        </p:nvSpPr>
        <p:spPr>
          <a:xfrm>
            <a:off x="228600" y="1828800"/>
            <a:ext cx="4192588" cy="443198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singers = 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Jagger: "Rock",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Elvis: "Roll“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kids = 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brother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name: "Max" 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age: 11 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sister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name: "Ida" 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age: 9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0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43971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936" y="228600"/>
            <a:ext cx="7815263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If/else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381000" y="1252537"/>
            <a:ext cx="4040188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 smtClean="0">
                <a:solidFill>
                  <a:srgbClr val="002060"/>
                </a:solidFill>
              </a:rPr>
              <a:t>CoffeeScript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4648200" y="1247988"/>
            <a:ext cx="4041775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Javascript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4648200" y="1828800"/>
            <a:ext cx="4038600" cy="449580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  </a:t>
            </a:r>
            <a:r>
              <a:rPr lang="en-US" dirty="0" err="1" smtClean="0"/>
              <a:t>var</a:t>
            </a:r>
            <a:r>
              <a:rPr lang="en-US" dirty="0" smtClean="0"/>
              <a:t> a </a:t>
            </a:r>
            <a:r>
              <a:rPr lang="en-US" dirty="0"/>
              <a:t>= 5</a:t>
            </a:r>
            <a:r>
              <a:rPr lang="en-US" dirty="0" smtClean="0"/>
              <a:t>;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 smtClean="0"/>
              <a:t>var</a:t>
            </a:r>
            <a:r>
              <a:rPr lang="en-US" dirty="0" smtClean="0"/>
              <a:t> b </a:t>
            </a:r>
            <a:r>
              <a:rPr lang="en-US" dirty="0"/>
              <a:t>= 6</a:t>
            </a:r>
            <a:r>
              <a:rPr lang="en-US" dirty="0" smtClean="0"/>
              <a:t>;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if (a === 5) </a:t>
            </a:r>
          </a:p>
          <a:p>
            <a:pPr marL="0" indent="0">
              <a:buNone/>
            </a:pPr>
            <a:r>
              <a:rPr lang="en-US" dirty="0"/>
              <a:t>    b = b + 1;</a:t>
            </a:r>
          </a:p>
          <a:p>
            <a:pPr marL="0" indent="0">
              <a:buNone/>
            </a:pPr>
            <a:r>
              <a:rPr lang="en-US" dirty="0" smtClean="0"/>
              <a:t>  console.log(b);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if </a:t>
            </a:r>
            <a:r>
              <a:rPr lang="en-US" dirty="0"/>
              <a:t>(a !== 5) </a:t>
            </a:r>
          </a:p>
          <a:p>
            <a:pPr marL="0" indent="0">
              <a:buNone/>
            </a:pPr>
            <a:r>
              <a:rPr lang="en-US" dirty="0"/>
              <a:t>    b = </a:t>
            </a:r>
            <a:r>
              <a:rPr lang="en-US" dirty="0" smtClean="0"/>
              <a:t>b</a:t>
            </a:r>
            <a:r>
              <a:rPr lang="en-US" dirty="0"/>
              <a:t> </a:t>
            </a:r>
            <a:r>
              <a:rPr lang="en-US" dirty="0" smtClean="0"/>
              <a:t>– 1;</a:t>
            </a:r>
          </a:p>
          <a:p>
            <a:pPr marL="0" indent="0">
              <a:buNone/>
            </a:pPr>
            <a:r>
              <a:rPr lang="en-US" dirty="0" smtClean="0"/>
              <a:t>  Console.log(b)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if (a === 5) </a:t>
            </a:r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dirty="0" smtClean="0"/>
              <a:t>  b </a:t>
            </a:r>
            <a:r>
              <a:rPr lang="en-US" dirty="0"/>
              <a:t>+= 1;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smtClean="0"/>
              <a:t>else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smtClean="0"/>
              <a:t>   b </a:t>
            </a:r>
            <a:r>
              <a:rPr lang="en-US" dirty="0"/>
              <a:t>-= 1;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smtClean="0"/>
              <a:t>console.log(b);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11" name="Content Placeholder 10"/>
          <p:cNvSpPr txBox="1">
            <a:spLocks noGrp="1"/>
          </p:cNvSpPr>
          <p:nvPr>
            <p:ph sz="half" idx="2"/>
          </p:nvPr>
        </p:nvSpPr>
        <p:spPr>
          <a:xfrm>
            <a:off x="381000" y="1828800"/>
            <a:ext cx="4040188" cy="447814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900" dirty="0"/>
              <a:t>a=5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900" dirty="0" smtClean="0"/>
              <a:t>b=6</a:t>
            </a:r>
          </a:p>
          <a:p>
            <a:pPr marL="457200" lvl="0" indent="-457200">
              <a:spcBef>
                <a:spcPts val="0"/>
              </a:spcBef>
              <a:buClr>
                <a:srgbClr val="000000"/>
              </a:buClr>
              <a:buFont typeface="+mj-lt"/>
              <a:buAutoNum type="arabicPeriod"/>
              <a:tabLst>
                <a:tab pos="904875" algn="l"/>
              </a:tabLst>
            </a:pPr>
            <a:endParaRPr lang="en-US" sz="19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900" dirty="0"/>
              <a:t>b = (b + 1) if a is 5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900" dirty="0" smtClean="0"/>
              <a:t>console.log(b)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900" dirty="0" smtClean="0"/>
              <a:t>b = (b – 1) unless a is 5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900" dirty="0" smtClean="0"/>
              <a:t>Console.log(b)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19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900" dirty="0" err="1" smtClean="0"/>
              <a:t>Hoặc</a:t>
            </a:r>
            <a:endParaRPr lang="en-US" sz="19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19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900" dirty="0" smtClean="0"/>
              <a:t>if </a:t>
            </a:r>
            <a:r>
              <a:rPr lang="en-US" sz="1900" dirty="0"/>
              <a:t>a is 5 then b += 1 else b -= </a:t>
            </a:r>
            <a:r>
              <a:rPr lang="en-US" sz="1900" dirty="0" smtClean="0"/>
              <a:t>1 </a:t>
            </a:r>
            <a:endParaRPr lang="en-US" sz="19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900" dirty="0" smtClean="0"/>
              <a:t>      console.log(b)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19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1900" dirty="0"/>
          </a:p>
          <a:p>
            <a:pPr marL="457200" lvl="0" indent="-457200">
              <a:spcBef>
                <a:spcPts val="0"/>
              </a:spcBef>
              <a:buClr>
                <a:srgbClr val="000000"/>
              </a:buClr>
              <a:buFont typeface="+mj-lt"/>
              <a:buAutoNum type="arabicPeriod"/>
              <a:tabLst>
                <a:tab pos="904875" algn="l"/>
              </a:tabLst>
            </a:pPr>
            <a:endParaRPr lang="en-US" sz="1900" dirty="0" smtClean="0"/>
          </a:p>
        </p:txBody>
      </p:sp>
    </p:spTree>
    <p:extLst>
      <p:ext uri="{BB962C8B-B14F-4D97-AF65-F5344CB8AC3E}">
        <p14:creationId xmlns:p14="http://schemas.microsoft.com/office/powerpoint/2010/main" val="3898337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936" y="228600"/>
            <a:ext cx="7815263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Switch case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381000" y="1252537"/>
            <a:ext cx="8458198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 smtClean="0">
                <a:solidFill>
                  <a:srgbClr val="002060"/>
                </a:solidFill>
              </a:rPr>
              <a:t>CoffeeScript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9" name="Content Placeholder 9"/>
          <p:cNvSpPr>
            <a:spLocks noGrp="1"/>
          </p:cNvSpPr>
          <p:nvPr>
            <p:ph sz="quarter" idx="4"/>
          </p:nvPr>
        </p:nvSpPr>
        <p:spPr>
          <a:xfrm>
            <a:off x="380999" y="1905000"/>
            <a:ext cx="8458199" cy="480060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lvl="0" indent="0"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dirty="0" smtClean="0"/>
              <a:t>month </a:t>
            </a:r>
            <a:r>
              <a:rPr lang="en-US" dirty="0"/>
              <a:t>= 11</a:t>
            </a:r>
          </a:p>
          <a:p>
            <a:pPr marL="0" lvl="0" indent="0"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dirty="0"/>
              <a:t>switch(month)</a:t>
            </a:r>
          </a:p>
          <a:p>
            <a:pPr marL="0" lvl="0" indent="0"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dirty="0"/>
              <a:t>     when 1, 3, 5, 7, 8, 10, 12 then day = 31</a:t>
            </a:r>
          </a:p>
          <a:p>
            <a:pPr marL="0" lvl="0" indent="0"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dirty="0"/>
              <a:t>       when 2 then day = 28</a:t>
            </a:r>
          </a:p>
          <a:p>
            <a:pPr marL="0" lvl="0" indent="0"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dirty="0"/>
              <a:t>       when 4, 6, 9, 11 then day = 30</a:t>
            </a:r>
          </a:p>
          <a:p>
            <a:pPr marL="0" lvl="0" indent="0"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dirty="0"/>
              <a:t>       else</a:t>
            </a:r>
          </a:p>
          <a:p>
            <a:pPr marL="0" lvl="0" indent="0"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dirty="0"/>
              <a:t>	day = '</a:t>
            </a:r>
            <a:r>
              <a:rPr lang="en-US" dirty="0" err="1"/>
              <a:t>khong</a:t>
            </a:r>
            <a:r>
              <a:rPr lang="en-US" dirty="0"/>
              <a:t> </a:t>
            </a:r>
            <a:r>
              <a:rPr lang="en-US" dirty="0" err="1"/>
              <a:t>xac</a:t>
            </a:r>
            <a:r>
              <a:rPr lang="en-US" dirty="0"/>
              <a:t> </a:t>
            </a:r>
            <a:r>
              <a:rPr lang="en-US" dirty="0" err="1"/>
              <a:t>dinh</a:t>
            </a:r>
            <a:r>
              <a:rPr lang="en-US" dirty="0"/>
              <a:t>'</a:t>
            </a:r>
          </a:p>
          <a:p>
            <a:pPr marL="0" lvl="0" indent="0">
              <a:buClr>
                <a:srgbClr val="000000"/>
              </a:buClr>
              <a:buNone/>
              <a:tabLst>
                <a:tab pos="904875" algn="l"/>
              </a:tabLst>
            </a:pPr>
            <a:endParaRPr lang="en-US" dirty="0"/>
          </a:p>
          <a:p>
            <a:pPr marL="0" lvl="0" indent="0"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dirty="0"/>
              <a:t>console.log "thang #{month} co #{day} </a:t>
            </a:r>
            <a:r>
              <a:rPr lang="en-US" dirty="0" err="1"/>
              <a:t>ngay</a:t>
            </a:r>
            <a:r>
              <a:rPr lang="en-US" dirty="0"/>
              <a:t>“</a:t>
            </a:r>
          </a:p>
          <a:p>
            <a:pPr marL="0" lvl="0" indent="0"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/>
          </a:p>
          <a:p>
            <a:pPr marL="0" lvl="0" indent="0"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/>
          </a:p>
          <a:p>
            <a:pPr marL="0" lvl="0" indent="0"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942935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936" y="228600"/>
            <a:ext cx="7815263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Switch case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381000" y="1252537"/>
            <a:ext cx="8458198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 smtClean="0">
                <a:solidFill>
                  <a:srgbClr val="002060"/>
                </a:solidFill>
              </a:rPr>
              <a:t>Javascript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9" name="Content Placeholder 9"/>
          <p:cNvSpPr>
            <a:spLocks noGrp="1"/>
          </p:cNvSpPr>
          <p:nvPr>
            <p:ph sz="quarter" idx="4"/>
          </p:nvPr>
        </p:nvSpPr>
        <p:spPr>
          <a:xfrm>
            <a:off x="380999" y="1892299"/>
            <a:ext cx="8458199" cy="480060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numCol="2">
            <a:normAutofit fontScale="25000" lnSpcReduction="20000"/>
          </a:bodyPr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9600" dirty="0"/>
              <a:t>month = 11;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9600" dirty="0"/>
              <a:t>switch (month) 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9600" dirty="0"/>
              <a:t>case 1: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9600" dirty="0"/>
              <a:t>case 3: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9600" dirty="0"/>
              <a:t>case 5: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9600" dirty="0"/>
              <a:t>case 7: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9600" dirty="0"/>
              <a:t>case 8: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9600" dirty="0"/>
              <a:t>case 10: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9600" dirty="0"/>
              <a:t>case 12: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9600" dirty="0"/>
              <a:t>   day = 31;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9600" dirty="0"/>
              <a:t>   break;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96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96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96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96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96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96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96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9600" dirty="0" smtClean="0"/>
              <a:t>case </a:t>
            </a:r>
            <a:r>
              <a:rPr lang="en-US" sz="9600" dirty="0"/>
              <a:t>2: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9600" dirty="0"/>
              <a:t>      day = 28;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9600" dirty="0"/>
              <a:t>      break;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9600" dirty="0"/>
              <a:t>case 4: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9600" dirty="0"/>
              <a:t>case 6: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9600" dirty="0"/>
              <a:t>case 9: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9600" dirty="0"/>
              <a:t>case 11: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9600" dirty="0"/>
              <a:t>   day = 30;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9600" dirty="0"/>
              <a:t>   break;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9600" dirty="0"/>
              <a:t>default: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9600" dirty="0"/>
              <a:t>   day = '</a:t>
            </a:r>
            <a:r>
              <a:rPr lang="en-US" sz="9600" dirty="0" err="1"/>
              <a:t>khong</a:t>
            </a:r>
            <a:r>
              <a:rPr lang="en-US" sz="9600" dirty="0"/>
              <a:t> </a:t>
            </a:r>
            <a:r>
              <a:rPr lang="en-US" sz="9600" dirty="0" err="1"/>
              <a:t>xac</a:t>
            </a:r>
            <a:r>
              <a:rPr lang="en-US" sz="9600" dirty="0"/>
              <a:t> </a:t>
            </a:r>
            <a:r>
              <a:rPr lang="en-US" sz="9600" dirty="0" err="1"/>
              <a:t>dinh</a:t>
            </a:r>
            <a:r>
              <a:rPr lang="en-US" sz="9600" dirty="0"/>
              <a:t>'; </a:t>
            </a:r>
          </a:p>
          <a:p>
            <a:pPr marL="0" lvl="0" indent="0"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/>
          </a:p>
          <a:p>
            <a:pPr marL="0" lvl="0" indent="0"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/>
          </a:p>
          <a:p>
            <a:pPr marL="0" lvl="0" indent="0"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523276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936" y="228600"/>
            <a:ext cx="7815263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381000" y="1252537"/>
            <a:ext cx="4040188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CoffeeScript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4648200" y="1247988"/>
            <a:ext cx="4041775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Javascript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4648200" y="1828800"/>
            <a:ext cx="4038600" cy="449580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err="1"/>
              <a:t>var</a:t>
            </a:r>
            <a:r>
              <a:rPr lang="en-US" sz="2200" dirty="0"/>
              <a:t> tong = </a:t>
            </a:r>
            <a:r>
              <a:rPr lang="en-US" sz="2200" dirty="0" smtClean="0"/>
              <a:t>0</a:t>
            </a:r>
            <a:r>
              <a:rPr lang="en-US" sz="2200" dirty="0"/>
              <a:t>;</a:t>
            </a:r>
          </a:p>
          <a:p>
            <a:pPr marL="0" indent="0">
              <a:buNone/>
            </a:pPr>
            <a:r>
              <a:rPr lang="en-US" sz="2200" dirty="0"/>
              <a:t>for (</a:t>
            </a:r>
            <a:r>
              <a:rPr lang="en-US" sz="2200" dirty="0" err="1"/>
              <a:t>var</a:t>
            </a:r>
            <a:r>
              <a:rPr lang="en-US" sz="2200" dirty="0"/>
              <a:t> </a:t>
            </a:r>
            <a:r>
              <a:rPr lang="en-US" sz="2200" dirty="0" err="1"/>
              <a:t>i</a:t>
            </a:r>
            <a:r>
              <a:rPr lang="en-US" sz="2200" dirty="0"/>
              <a:t> = 0 ; </a:t>
            </a:r>
            <a:r>
              <a:rPr lang="en-US" sz="2200" dirty="0" err="1"/>
              <a:t>i</a:t>
            </a:r>
            <a:r>
              <a:rPr lang="en-US" sz="2200" dirty="0"/>
              <a:t> </a:t>
            </a:r>
            <a:r>
              <a:rPr lang="en-US" sz="2200" dirty="0" smtClean="0"/>
              <a:t>&lt;= </a:t>
            </a:r>
            <a:r>
              <a:rPr lang="en-US" sz="2200" dirty="0"/>
              <a:t>5 ; </a:t>
            </a:r>
            <a:r>
              <a:rPr lang="en-US" sz="2200" dirty="0" err="1"/>
              <a:t>i</a:t>
            </a:r>
            <a:r>
              <a:rPr lang="en-US" sz="2200" dirty="0"/>
              <a:t>++)</a:t>
            </a:r>
          </a:p>
          <a:p>
            <a:pPr marL="0" indent="0">
              <a:buNone/>
            </a:pPr>
            <a:r>
              <a:rPr lang="en-US" sz="2200" dirty="0"/>
              <a:t>  {</a:t>
            </a:r>
          </a:p>
          <a:p>
            <a:pPr marL="0" indent="0">
              <a:buNone/>
            </a:pPr>
            <a:r>
              <a:rPr lang="en-US" sz="2200" dirty="0"/>
              <a:t>    tong = tong </a:t>
            </a:r>
            <a:r>
              <a:rPr lang="en-US" sz="2200" dirty="0" smtClean="0"/>
              <a:t>+ </a:t>
            </a:r>
            <a:r>
              <a:rPr lang="en-US" sz="2200" dirty="0" err="1"/>
              <a:t>i</a:t>
            </a:r>
            <a:r>
              <a:rPr lang="en-US" sz="2200" dirty="0"/>
              <a:t>;</a:t>
            </a:r>
          </a:p>
          <a:p>
            <a:pPr marL="0" indent="0">
              <a:buNone/>
            </a:pPr>
            <a:r>
              <a:rPr lang="en-US" sz="2200" dirty="0"/>
              <a:t>  }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11" name="Content Placeholder 10"/>
          <p:cNvSpPr txBox="1">
            <a:spLocks noGrp="1"/>
          </p:cNvSpPr>
          <p:nvPr>
            <p:ph sz="half" idx="2"/>
          </p:nvPr>
        </p:nvSpPr>
        <p:spPr>
          <a:xfrm>
            <a:off x="381000" y="1828800"/>
            <a:ext cx="4040188" cy="449353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 smtClean="0"/>
              <a:t>tong </a:t>
            </a:r>
            <a:r>
              <a:rPr lang="en-US" sz="2200" dirty="0"/>
              <a:t>= </a:t>
            </a:r>
            <a:r>
              <a:rPr lang="en-US" sz="2200" dirty="0" smtClean="0"/>
              <a:t>0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/>
              <a:t>tong = tong </a:t>
            </a:r>
            <a:r>
              <a:rPr lang="en-US" sz="2200" dirty="0" smtClean="0"/>
              <a:t>+ </a:t>
            </a:r>
            <a:r>
              <a:rPr lang="en-US" sz="2200" dirty="0" err="1"/>
              <a:t>i</a:t>
            </a:r>
            <a:r>
              <a:rPr lang="en-US" sz="2200" dirty="0"/>
              <a:t> for </a:t>
            </a:r>
            <a:r>
              <a:rPr lang="en-US" sz="2200" dirty="0" err="1"/>
              <a:t>i</a:t>
            </a:r>
            <a:r>
              <a:rPr lang="en-US" sz="2200" dirty="0"/>
              <a:t> </a:t>
            </a:r>
            <a:r>
              <a:rPr lang="en-US" sz="2200" dirty="0" smtClean="0"/>
              <a:t>in[0..</a:t>
            </a:r>
            <a:r>
              <a:rPr lang="en-US" sz="2200" dirty="0"/>
              <a:t>5]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717091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709" y="13855"/>
            <a:ext cx="7772400" cy="1129145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304800" y="1608161"/>
            <a:ext cx="8305800" cy="2057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971550" lvl="1" indent="-514350" algn="l">
              <a:buFont typeface="+mj-lt"/>
              <a:buAutoNum type="arabicPeriod"/>
            </a:pPr>
            <a:r>
              <a:rPr lang="en-US" b="1" cap="all" dirty="0" err="1" smtClean="0">
                <a:ln w="0"/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r>
              <a:rPr lang="en-US" b="1" cap="all" dirty="0" smtClean="0">
                <a:ln w="0"/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cap="all" dirty="0" err="1" smtClean="0">
                <a:ln w="0"/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Ngọc</a:t>
            </a:r>
            <a:r>
              <a:rPr lang="en-US" b="1" cap="all" dirty="0" smtClean="0">
                <a:ln w="0"/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cap="all" dirty="0" err="1" smtClean="0">
                <a:ln w="0"/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Thiện</a:t>
            </a:r>
            <a:r>
              <a:rPr lang="en-US" b="1" cap="all" dirty="0" smtClean="0">
                <a:ln w="0"/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1312554</a:t>
            </a:r>
          </a:p>
          <a:p>
            <a:pPr marL="971550" lvl="1" indent="-514350" algn="l">
              <a:buFont typeface="+mj-lt"/>
              <a:buAutoNum type="arabicPeriod"/>
            </a:pPr>
            <a:r>
              <a:rPr lang="en-US" b="1" cap="all" dirty="0" err="1" smtClean="0">
                <a:ln w="0"/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Trần</a:t>
            </a:r>
            <a:r>
              <a:rPr lang="en-US" b="1" cap="all" dirty="0" smtClean="0">
                <a:ln w="0"/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cap="all" dirty="0" err="1" smtClean="0">
                <a:ln w="0"/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Quang</a:t>
            </a:r>
            <a:r>
              <a:rPr lang="en-US" b="1" cap="all" dirty="0" smtClean="0">
                <a:ln w="0"/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cap="all" dirty="0" err="1" smtClean="0">
                <a:ln w="0"/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Tín</a:t>
            </a:r>
            <a:r>
              <a:rPr lang="en-US" b="1" cap="all" dirty="0" smtClean="0">
                <a:ln w="0"/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- 1312602</a:t>
            </a:r>
          </a:p>
          <a:p>
            <a:pPr marL="971550" lvl="1" indent="-514350" algn="l">
              <a:buFont typeface="+mj-lt"/>
              <a:buAutoNum type="arabicPeriod"/>
            </a:pPr>
            <a:r>
              <a:rPr lang="en-US" b="1" cap="all" dirty="0" err="1" smtClean="0">
                <a:ln w="0"/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b="1" cap="all" dirty="0" smtClean="0">
                <a:ln w="0"/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Minh </a:t>
            </a:r>
            <a:r>
              <a:rPr lang="en-US" b="1" cap="all" dirty="0" err="1" smtClean="0">
                <a:ln w="0"/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Tú</a:t>
            </a:r>
            <a:r>
              <a:rPr lang="en-US" b="1" cap="all" dirty="0" smtClean="0">
                <a:ln w="0"/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- 1312680</a:t>
            </a:r>
          </a:p>
        </p:txBody>
      </p:sp>
      <p:pic>
        <p:nvPicPr>
          <p:cNvPr id="1030" name="Picture 6" descr="C:\Users\NMTU\AppData\Local\Microsoft\Windows\INetCache\IE\GU7VJ832\team[1]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3657600"/>
            <a:ext cx="3733800" cy="269449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8742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936" y="228600"/>
            <a:ext cx="7815263" cy="11430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hile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381000" y="1252537"/>
            <a:ext cx="4040188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CoffeeScript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4648200" y="1247988"/>
            <a:ext cx="4041775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Javascript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4648200" y="1828800"/>
            <a:ext cx="4038600" cy="449580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err="1" smtClean="0"/>
              <a:t>var</a:t>
            </a:r>
            <a:r>
              <a:rPr lang="en-US" sz="2200" dirty="0" smtClean="0"/>
              <a:t> </a:t>
            </a:r>
            <a:r>
              <a:rPr lang="en-US" sz="2200" dirty="0" err="1" smtClean="0"/>
              <a:t>i</a:t>
            </a:r>
            <a:r>
              <a:rPr lang="en-US" sz="2200" dirty="0" smtClean="0"/>
              <a:t>, tong;</a:t>
            </a:r>
          </a:p>
          <a:p>
            <a:pPr marL="0" indent="0">
              <a:buNone/>
            </a:pPr>
            <a:r>
              <a:rPr lang="en-US" sz="2200" dirty="0" err="1" smtClean="0"/>
              <a:t>i</a:t>
            </a:r>
            <a:r>
              <a:rPr lang="en-US" sz="2200" dirty="0" smtClean="0"/>
              <a:t>  = 5;</a:t>
            </a:r>
          </a:p>
          <a:p>
            <a:pPr marL="0" indent="0">
              <a:buNone/>
            </a:pPr>
            <a:r>
              <a:rPr lang="en-US" sz="2200" dirty="0" smtClean="0"/>
              <a:t>tong = 0;</a:t>
            </a:r>
            <a:endParaRPr lang="en-US" sz="2200" dirty="0"/>
          </a:p>
          <a:p>
            <a:pPr marL="0" indent="0">
              <a:buNone/>
            </a:pPr>
            <a:r>
              <a:rPr lang="en-US" sz="2200" dirty="0" smtClean="0"/>
              <a:t>while (</a:t>
            </a:r>
            <a:r>
              <a:rPr lang="en-US" sz="2200" dirty="0" err="1" smtClean="0"/>
              <a:t>i</a:t>
            </a:r>
            <a:r>
              <a:rPr lang="en-US" sz="2200" dirty="0" smtClean="0"/>
              <a:t>  &gt; 10){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/>
              <a:t> </a:t>
            </a:r>
            <a:r>
              <a:rPr lang="en-US" sz="2200" dirty="0" smtClean="0"/>
              <a:t>          tong </a:t>
            </a:r>
            <a:r>
              <a:rPr lang="en-US" sz="2200" dirty="0"/>
              <a:t>= </a:t>
            </a:r>
            <a:r>
              <a:rPr lang="en-US" sz="2200" dirty="0" smtClean="0"/>
              <a:t>tong  + </a:t>
            </a:r>
            <a:r>
              <a:rPr lang="en-US" sz="2200" dirty="0"/>
              <a:t>i</a:t>
            </a:r>
            <a:r>
              <a:rPr lang="en-US" sz="2200" dirty="0" smtClean="0"/>
              <a:t>;</a:t>
            </a:r>
            <a:endParaRPr lang="en-US" sz="22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/>
              <a:t>           </a:t>
            </a:r>
            <a:r>
              <a:rPr lang="en-US" sz="2200" dirty="0" err="1" smtClean="0"/>
              <a:t>i</a:t>
            </a:r>
            <a:r>
              <a:rPr lang="en-US" sz="2200" dirty="0" smtClean="0"/>
              <a:t>++;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 smtClean="0"/>
              <a:t>}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 smtClean="0"/>
              <a:t>alert(tong);</a:t>
            </a:r>
            <a:endParaRPr lang="en-US" sz="2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11" name="Content Placeholder 10"/>
          <p:cNvSpPr txBox="1">
            <a:spLocks noGrp="1"/>
          </p:cNvSpPr>
          <p:nvPr>
            <p:ph sz="half" idx="2"/>
          </p:nvPr>
        </p:nvSpPr>
        <p:spPr>
          <a:xfrm>
            <a:off x="381000" y="1828800"/>
            <a:ext cx="4040188" cy="449353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 err="1" smtClean="0"/>
              <a:t>i</a:t>
            </a:r>
            <a:r>
              <a:rPr lang="en-US" sz="2200" dirty="0" smtClean="0"/>
              <a:t> = 5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 smtClean="0"/>
              <a:t>tong = </a:t>
            </a:r>
            <a:r>
              <a:rPr lang="en-US" sz="2200" dirty="0"/>
              <a:t>0</a:t>
            </a:r>
            <a:endParaRPr lang="en-US" sz="22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 smtClean="0"/>
              <a:t>while </a:t>
            </a:r>
            <a:r>
              <a:rPr lang="en-US" sz="2200" dirty="0" err="1" smtClean="0"/>
              <a:t>i</a:t>
            </a:r>
            <a:r>
              <a:rPr lang="en-US" sz="2200" dirty="0" smtClean="0"/>
              <a:t> &gt; 10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 smtClean="0"/>
              <a:t>           tong = tong  + </a:t>
            </a:r>
            <a:r>
              <a:rPr lang="en-US" sz="2200" dirty="0" err="1" smtClean="0"/>
              <a:t>i</a:t>
            </a:r>
            <a:endParaRPr lang="en-US" sz="22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 smtClean="0"/>
              <a:t>           </a:t>
            </a:r>
            <a:r>
              <a:rPr lang="en-US" sz="2200" dirty="0" err="1" smtClean="0"/>
              <a:t>i</a:t>
            </a:r>
            <a:r>
              <a:rPr lang="en-US" sz="2200" dirty="0" smtClean="0"/>
              <a:t>++</a:t>
            </a:r>
            <a:endParaRPr lang="en-US" sz="22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/>
              <a:t>a</a:t>
            </a:r>
            <a:r>
              <a:rPr lang="en-US" sz="2200" dirty="0" smtClean="0"/>
              <a:t>lert </a:t>
            </a:r>
            <a:r>
              <a:rPr lang="en-US" sz="2200" dirty="0"/>
              <a:t>tong </a:t>
            </a:r>
            <a:endParaRPr lang="en-US" sz="22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212926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936" y="228600"/>
            <a:ext cx="7815263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Do…While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381000" y="1252537"/>
            <a:ext cx="4040188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CoffeeScript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4648200" y="1247988"/>
            <a:ext cx="4041775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Javascript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4648200" y="1828800"/>
            <a:ext cx="4038600" cy="449580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err="1" smtClean="0"/>
              <a:t>var</a:t>
            </a:r>
            <a:r>
              <a:rPr lang="en-US" sz="2200" dirty="0" smtClean="0"/>
              <a:t> </a:t>
            </a:r>
            <a:r>
              <a:rPr lang="en-US" sz="2200" dirty="0" err="1"/>
              <a:t>i</a:t>
            </a:r>
            <a:r>
              <a:rPr lang="en-US" sz="2200" dirty="0"/>
              <a:t>  = 5</a:t>
            </a:r>
            <a:r>
              <a:rPr lang="en-US" sz="2200" dirty="0" smtClean="0"/>
              <a:t>;</a:t>
            </a:r>
          </a:p>
          <a:p>
            <a:pPr marL="0" indent="0">
              <a:buNone/>
            </a:pPr>
            <a:r>
              <a:rPr lang="en-US" sz="2200" dirty="0" err="1"/>
              <a:t>v</a:t>
            </a:r>
            <a:r>
              <a:rPr lang="en-US" sz="2200" dirty="0" err="1" smtClean="0"/>
              <a:t>ar</a:t>
            </a:r>
            <a:r>
              <a:rPr lang="en-US" sz="2200" dirty="0" smtClean="0"/>
              <a:t> </a:t>
            </a:r>
            <a:r>
              <a:rPr lang="en-US" sz="2200" dirty="0"/>
              <a:t>tong </a:t>
            </a:r>
            <a:r>
              <a:rPr lang="en-US" sz="2200" dirty="0" smtClean="0"/>
              <a:t>= </a:t>
            </a:r>
            <a:r>
              <a:rPr lang="en-US" sz="2200" dirty="0"/>
              <a:t>0</a:t>
            </a:r>
            <a:r>
              <a:rPr lang="en-US" sz="2200" dirty="0" smtClean="0"/>
              <a:t>;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 smtClean="0"/>
              <a:t>do</a:t>
            </a:r>
            <a:endParaRPr lang="en-US" sz="2200" dirty="0"/>
          </a:p>
          <a:p>
            <a:pPr marL="0" indent="0">
              <a:buNone/>
            </a:pPr>
            <a:r>
              <a:rPr lang="en-US" sz="2200" dirty="0" smtClean="0"/>
              <a:t>{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/>
              <a:t>  </a:t>
            </a:r>
            <a:r>
              <a:rPr lang="en-US" sz="2200" dirty="0" smtClean="0"/>
              <a:t>         tong </a:t>
            </a:r>
            <a:r>
              <a:rPr lang="en-US" sz="2200" dirty="0"/>
              <a:t>= tong  +</a:t>
            </a:r>
            <a:r>
              <a:rPr lang="en-US" sz="2200" dirty="0" smtClean="0"/>
              <a:t> </a:t>
            </a:r>
            <a:r>
              <a:rPr lang="en-US" sz="2200" dirty="0"/>
              <a:t>i</a:t>
            </a:r>
            <a:r>
              <a:rPr lang="en-US" sz="2200" dirty="0" smtClean="0"/>
              <a:t>;</a:t>
            </a:r>
            <a:endParaRPr lang="en-US" sz="22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/>
              <a:t>           </a:t>
            </a:r>
            <a:r>
              <a:rPr lang="en-US" sz="2200" dirty="0" err="1" smtClean="0"/>
              <a:t>i</a:t>
            </a:r>
            <a:r>
              <a:rPr lang="en-US" sz="2200" dirty="0" smtClean="0"/>
              <a:t>++;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 smtClean="0"/>
              <a:t>}</a:t>
            </a:r>
            <a:r>
              <a:rPr lang="en-US" sz="2200" dirty="0"/>
              <a:t> while (</a:t>
            </a:r>
            <a:r>
              <a:rPr lang="en-US" sz="2200" dirty="0" err="1"/>
              <a:t>i</a:t>
            </a:r>
            <a:r>
              <a:rPr lang="en-US" sz="2200" dirty="0"/>
              <a:t>  &gt; </a:t>
            </a:r>
            <a:r>
              <a:rPr lang="en-US" sz="2200" dirty="0" smtClean="0"/>
              <a:t>10);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/>
              <a:t>alert(tong );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11" name="Content Placeholder 10"/>
          <p:cNvSpPr txBox="1">
            <a:spLocks noGrp="1"/>
          </p:cNvSpPr>
          <p:nvPr>
            <p:ph sz="half" idx="2"/>
          </p:nvPr>
        </p:nvSpPr>
        <p:spPr>
          <a:xfrm>
            <a:off x="381000" y="1828800"/>
            <a:ext cx="4040188" cy="449353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 err="1" smtClean="0"/>
              <a:t>i</a:t>
            </a:r>
            <a:r>
              <a:rPr lang="en-US" sz="2200" dirty="0" smtClean="0"/>
              <a:t> = 5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/>
              <a:t>tong = </a:t>
            </a:r>
            <a:r>
              <a:rPr lang="en-US" sz="2200" dirty="0" smtClean="0"/>
              <a:t>0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 smtClean="0"/>
              <a:t>loop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 smtClean="0"/>
              <a:t> </a:t>
            </a:r>
            <a:r>
              <a:rPr lang="en-US" sz="2200" dirty="0"/>
              <a:t> </a:t>
            </a:r>
            <a:r>
              <a:rPr lang="en-US" sz="2200" dirty="0" smtClean="0"/>
              <a:t>         tong </a:t>
            </a:r>
            <a:r>
              <a:rPr lang="en-US" sz="2200" dirty="0"/>
              <a:t>= tong  +</a:t>
            </a:r>
            <a:r>
              <a:rPr lang="en-US" sz="2200" dirty="0" smtClean="0"/>
              <a:t> </a:t>
            </a:r>
            <a:r>
              <a:rPr lang="en-US" sz="2200" dirty="0" err="1" smtClean="0"/>
              <a:t>i</a:t>
            </a:r>
            <a:endParaRPr lang="en-US" sz="22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 smtClean="0"/>
              <a:t>           </a:t>
            </a:r>
            <a:r>
              <a:rPr lang="en-US" sz="2200" dirty="0" err="1" smtClean="0"/>
              <a:t>i</a:t>
            </a:r>
            <a:r>
              <a:rPr lang="en-US" sz="2200" dirty="0" smtClean="0"/>
              <a:t>++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/>
              <a:t>u</a:t>
            </a:r>
            <a:r>
              <a:rPr lang="en-US" sz="2200" dirty="0" smtClean="0"/>
              <a:t>nless  </a:t>
            </a:r>
            <a:r>
              <a:rPr lang="en-US" sz="2200" dirty="0" err="1" smtClean="0"/>
              <a:t>i</a:t>
            </a:r>
            <a:r>
              <a:rPr lang="en-US" sz="2200" dirty="0" smtClean="0"/>
              <a:t> &gt; 10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/>
              <a:t>b</a:t>
            </a:r>
            <a:r>
              <a:rPr lang="en-US" sz="2200" dirty="0" smtClean="0"/>
              <a:t>reak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200" dirty="0"/>
              <a:t>a</a:t>
            </a:r>
            <a:r>
              <a:rPr lang="en-US" sz="2200" dirty="0" smtClean="0"/>
              <a:t>lert </a:t>
            </a:r>
            <a:r>
              <a:rPr lang="en-US" sz="2200" dirty="0"/>
              <a:t>tong 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812314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936" y="228600"/>
            <a:ext cx="7815263" cy="11430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Operator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381000" y="1252537"/>
            <a:ext cx="4040188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CoffeeScript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4648200" y="1247988"/>
            <a:ext cx="4041775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Javascript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4648200" y="1828800"/>
            <a:ext cx="4038600" cy="449580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===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!==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!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&amp;&amp;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||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true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false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this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no JS equivalent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Math.pow</a:t>
            </a:r>
            <a:r>
              <a:rPr lang="en-US" dirty="0"/>
              <a:t>(a, b)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Math.floor</a:t>
            </a:r>
            <a:r>
              <a:rPr lang="en-US" dirty="0"/>
              <a:t>(a / b)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(a % b + b) % b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11" name="Content Placeholder 10"/>
          <p:cNvSpPr txBox="1">
            <a:spLocks noGrp="1"/>
          </p:cNvSpPr>
          <p:nvPr>
            <p:ph sz="half" idx="2"/>
          </p:nvPr>
        </p:nvSpPr>
        <p:spPr>
          <a:xfrm>
            <a:off x="381000" y="1828800"/>
            <a:ext cx="4040188" cy="449353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lvl="0" indent="-457200">
              <a:spcBef>
                <a:spcPts val="0"/>
              </a:spcBef>
              <a:buClr>
                <a:srgbClr val="000000"/>
              </a:buClr>
              <a:buFont typeface="+mj-lt"/>
              <a:buAutoNum type="arabicPeriod"/>
              <a:tabLst>
                <a:tab pos="904875" algn="l"/>
              </a:tabLst>
            </a:pPr>
            <a:r>
              <a:rPr lang="en-US" sz="2200" dirty="0"/>
              <a:t>is	</a:t>
            </a:r>
          </a:p>
          <a:p>
            <a:pPr marL="457200" lvl="0" indent="-457200">
              <a:spcBef>
                <a:spcPts val="0"/>
              </a:spcBef>
              <a:buClr>
                <a:srgbClr val="000000"/>
              </a:buClr>
              <a:buFont typeface="+mj-lt"/>
              <a:buAutoNum type="arabicPeriod"/>
              <a:tabLst>
                <a:tab pos="904875" algn="l"/>
              </a:tabLst>
            </a:pPr>
            <a:r>
              <a:rPr lang="en-US" sz="2200" dirty="0" err="1"/>
              <a:t>isnt</a:t>
            </a:r>
            <a:r>
              <a:rPr lang="en-US" sz="2200" dirty="0"/>
              <a:t>	</a:t>
            </a:r>
          </a:p>
          <a:p>
            <a:pPr marL="457200" lvl="0" indent="-457200">
              <a:spcBef>
                <a:spcPts val="0"/>
              </a:spcBef>
              <a:buClr>
                <a:srgbClr val="000000"/>
              </a:buClr>
              <a:buFont typeface="+mj-lt"/>
              <a:buAutoNum type="arabicPeriod"/>
              <a:tabLst>
                <a:tab pos="904875" algn="l"/>
              </a:tabLst>
            </a:pPr>
            <a:r>
              <a:rPr lang="en-US" sz="2200" dirty="0"/>
              <a:t>not	</a:t>
            </a:r>
          </a:p>
          <a:p>
            <a:pPr marL="457200" lvl="0" indent="-457200">
              <a:spcBef>
                <a:spcPts val="0"/>
              </a:spcBef>
              <a:buClr>
                <a:srgbClr val="000000"/>
              </a:buClr>
              <a:buFont typeface="+mj-lt"/>
              <a:buAutoNum type="arabicPeriod"/>
              <a:tabLst>
                <a:tab pos="904875" algn="l"/>
              </a:tabLst>
            </a:pPr>
            <a:r>
              <a:rPr lang="en-US" sz="2200" dirty="0"/>
              <a:t>and	</a:t>
            </a:r>
          </a:p>
          <a:p>
            <a:pPr marL="457200" lvl="0" indent="-457200">
              <a:spcBef>
                <a:spcPts val="0"/>
              </a:spcBef>
              <a:buClr>
                <a:srgbClr val="000000"/>
              </a:buClr>
              <a:buFont typeface="+mj-lt"/>
              <a:buAutoNum type="arabicPeriod"/>
              <a:tabLst>
                <a:tab pos="904875" algn="l"/>
              </a:tabLst>
            </a:pPr>
            <a:r>
              <a:rPr lang="en-US" sz="2200" dirty="0"/>
              <a:t>or	</a:t>
            </a:r>
          </a:p>
          <a:p>
            <a:pPr marL="457200" lvl="0" indent="-457200">
              <a:spcBef>
                <a:spcPts val="0"/>
              </a:spcBef>
              <a:buClr>
                <a:srgbClr val="000000"/>
              </a:buClr>
              <a:buFont typeface="+mj-lt"/>
              <a:buAutoNum type="arabicPeriod"/>
              <a:tabLst>
                <a:tab pos="904875" algn="l"/>
              </a:tabLst>
            </a:pPr>
            <a:r>
              <a:rPr lang="en-US" sz="2200" dirty="0"/>
              <a:t>true, yes, on	</a:t>
            </a:r>
          </a:p>
          <a:p>
            <a:pPr marL="457200" lvl="0" indent="-457200">
              <a:spcBef>
                <a:spcPts val="0"/>
              </a:spcBef>
              <a:buClr>
                <a:srgbClr val="000000"/>
              </a:buClr>
              <a:buFont typeface="+mj-lt"/>
              <a:buAutoNum type="arabicPeriod"/>
              <a:tabLst>
                <a:tab pos="904875" algn="l"/>
              </a:tabLst>
            </a:pPr>
            <a:r>
              <a:rPr lang="en-US" sz="2200" dirty="0"/>
              <a:t>false, no, off	</a:t>
            </a:r>
          </a:p>
          <a:p>
            <a:pPr marL="457200" lvl="0" indent="-457200">
              <a:spcBef>
                <a:spcPts val="0"/>
              </a:spcBef>
              <a:buClr>
                <a:srgbClr val="000000"/>
              </a:buClr>
              <a:buFont typeface="+mj-lt"/>
              <a:buAutoNum type="arabicPeriod"/>
              <a:tabLst>
                <a:tab pos="904875" algn="l"/>
              </a:tabLst>
            </a:pPr>
            <a:r>
              <a:rPr lang="en-US" sz="2200" dirty="0"/>
              <a:t>@, this	</a:t>
            </a:r>
          </a:p>
          <a:p>
            <a:pPr marL="457200" lvl="0" indent="-457200">
              <a:spcBef>
                <a:spcPts val="0"/>
              </a:spcBef>
              <a:buClr>
                <a:srgbClr val="000000"/>
              </a:buClr>
              <a:buFont typeface="+mj-lt"/>
              <a:buAutoNum type="arabicPeriod"/>
              <a:tabLst>
                <a:tab pos="904875" algn="l"/>
              </a:tabLst>
            </a:pPr>
            <a:r>
              <a:rPr lang="en-US" sz="2200" dirty="0"/>
              <a:t>of	in</a:t>
            </a:r>
          </a:p>
          <a:p>
            <a:pPr marL="457200" lvl="0" indent="-457200">
              <a:spcBef>
                <a:spcPts val="0"/>
              </a:spcBef>
              <a:buClr>
                <a:srgbClr val="000000"/>
              </a:buClr>
              <a:buFont typeface="+mj-lt"/>
              <a:buAutoNum type="arabicPeriod"/>
              <a:tabLst>
                <a:tab pos="904875" algn="l"/>
              </a:tabLst>
            </a:pPr>
            <a:r>
              <a:rPr lang="en-US" sz="2200" dirty="0"/>
              <a:t>in	</a:t>
            </a:r>
          </a:p>
          <a:p>
            <a:pPr marL="457200" lvl="0" indent="-457200">
              <a:spcBef>
                <a:spcPts val="0"/>
              </a:spcBef>
              <a:buClr>
                <a:srgbClr val="000000"/>
              </a:buClr>
              <a:buFont typeface="+mj-lt"/>
              <a:buAutoNum type="arabicPeriod"/>
              <a:tabLst>
                <a:tab pos="904875" algn="l"/>
              </a:tabLst>
            </a:pPr>
            <a:r>
              <a:rPr lang="en-US" sz="2200" dirty="0"/>
              <a:t>a ** b	</a:t>
            </a:r>
          </a:p>
          <a:p>
            <a:pPr marL="457200" lvl="0" indent="-457200">
              <a:spcBef>
                <a:spcPts val="0"/>
              </a:spcBef>
              <a:buClr>
                <a:srgbClr val="000000"/>
              </a:buClr>
              <a:buFont typeface="+mj-lt"/>
              <a:buAutoNum type="arabicPeriod"/>
              <a:tabLst>
                <a:tab pos="904875" algn="l"/>
              </a:tabLst>
            </a:pPr>
            <a:r>
              <a:rPr lang="en-US" sz="2200" dirty="0"/>
              <a:t>a // b	</a:t>
            </a:r>
          </a:p>
          <a:p>
            <a:pPr marL="457200" lvl="0" indent="-457200">
              <a:spcBef>
                <a:spcPts val="0"/>
              </a:spcBef>
              <a:buClr>
                <a:srgbClr val="000000"/>
              </a:buClr>
              <a:buFont typeface="+mj-lt"/>
              <a:buAutoNum type="arabicPeriod"/>
              <a:tabLst>
                <a:tab pos="904875" algn="l"/>
              </a:tabLst>
            </a:pPr>
            <a:r>
              <a:rPr lang="en-US" sz="2200" dirty="0"/>
              <a:t>a %% </a:t>
            </a:r>
            <a:r>
              <a:rPr lang="en-US" sz="2200" dirty="0" smtClean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422405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936" y="228600"/>
            <a:ext cx="7815263" cy="11430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JQuery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381000" y="1252537"/>
            <a:ext cx="4040188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CoffeeScript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4648200" y="1247988"/>
            <a:ext cx="4041775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Javascript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4648200" y="1828800"/>
            <a:ext cx="4038600" cy="449580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$("#</a:t>
            </a:r>
            <a:r>
              <a:rPr lang="en-US" sz="2000" dirty="0" err="1"/>
              <a:t>btnHello</a:t>
            </a:r>
            <a:r>
              <a:rPr lang="en-US" sz="2000" dirty="0"/>
              <a:t>").click(function() {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     return </a:t>
            </a:r>
            <a:r>
              <a:rPr lang="en-US" sz="2000" dirty="0"/>
              <a:t>alert("Hello World !!!");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});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$("p").</a:t>
            </a:r>
            <a:r>
              <a:rPr lang="en-US" sz="2000" dirty="0" err="1"/>
              <a:t>css</a:t>
            </a:r>
            <a:r>
              <a:rPr lang="en-US" sz="2000" dirty="0"/>
              <a:t>({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'background-color</a:t>
            </a:r>
            <a:r>
              <a:rPr lang="en-US" sz="2000" dirty="0"/>
              <a:t>': 'yellow', 'font- weight': 'bolder'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});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11" name="Content Placeholder 10"/>
          <p:cNvSpPr txBox="1">
            <a:spLocks noGrp="1"/>
          </p:cNvSpPr>
          <p:nvPr>
            <p:ph sz="half" idx="2"/>
          </p:nvPr>
        </p:nvSpPr>
        <p:spPr>
          <a:xfrm>
            <a:off x="381000" y="1905000"/>
            <a:ext cx="4038600" cy="440120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000" dirty="0"/>
              <a:t>$("#</a:t>
            </a:r>
            <a:r>
              <a:rPr lang="en-US" sz="2000" dirty="0" err="1"/>
              <a:t>btnHello</a:t>
            </a:r>
            <a:r>
              <a:rPr lang="en-US" sz="2000" dirty="0"/>
              <a:t>").click -&gt;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000" dirty="0"/>
              <a:t> </a:t>
            </a:r>
            <a:r>
              <a:rPr lang="en-US" sz="2000" dirty="0" smtClean="0"/>
              <a:t>alert "Hello </a:t>
            </a:r>
            <a:r>
              <a:rPr lang="en-US" sz="2000" dirty="0"/>
              <a:t>World </a:t>
            </a:r>
            <a:r>
              <a:rPr lang="en-US" sz="2000" dirty="0" smtClean="0"/>
              <a:t>!!!"</a:t>
            </a:r>
            <a:endParaRPr lang="en-US" sz="20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0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0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0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0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2000" dirty="0"/>
              <a:t>$("p").</a:t>
            </a:r>
            <a:r>
              <a:rPr lang="en-US" sz="2000" dirty="0" err="1"/>
              <a:t>css</a:t>
            </a:r>
            <a:r>
              <a:rPr lang="en-US" sz="2000" dirty="0"/>
              <a:t> </a:t>
            </a:r>
            <a:r>
              <a:rPr lang="en-US" sz="2000" dirty="0" smtClean="0"/>
              <a:t>'background </a:t>
            </a:r>
            <a:r>
              <a:rPr lang="en-US" sz="2000" dirty="0" err="1" smtClean="0"/>
              <a:t>color</a:t>
            </a:r>
            <a:r>
              <a:rPr lang="en-US" sz="2000" dirty="0" err="1"/>
              <a:t>':'yellow</a:t>
            </a:r>
            <a:r>
              <a:rPr lang="en-US" sz="2000" dirty="0"/>
              <a:t>', </a:t>
            </a:r>
            <a:r>
              <a:rPr lang="en-US" sz="2000" dirty="0" smtClean="0"/>
              <a:t>'</a:t>
            </a:r>
            <a:r>
              <a:rPr lang="en-US" sz="2000" dirty="0" err="1" smtClean="0"/>
              <a:t>font-weight</a:t>
            </a:r>
            <a:r>
              <a:rPr lang="en-US" sz="2000" dirty="0" err="1"/>
              <a:t>':'bolder</a:t>
            </a:r>
            <a:r>
              <a:rPr lang="en-US" sz="2000" dirty="0"/>
              <a:t>'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0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0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0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0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0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3611216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936" y="228600"/>
            <a:ext cx="7815263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381000" y="1252537"/>
            <a:ext cx="3810000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CoffeeScript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4495800" y="1247988"/>
            <a:ext cx="4194175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Javascript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1981199"/>
            <a:ext cx="4343400" cy="46482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981199"/>
            <a:ext cx="3450432" cy="2514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2886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936" y="228600"/>
            <a:ext cx="7815263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380999" y="1252537"/>
            <a:ext cx="8458199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CoffeeScript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10" name="Content Placeholder 10"/>
          <p:cNvSpPr txBox="1">
            <a:spLocks noGrp="1"/>
          </p:cNvSpPr>
          <p:nvPr>
            <p:ph sz="half" idx="2"/>
          </p:nvPr>
        </p:nvSpPr>
        <p:spPr>
          <a:xfrm>
            <a:off x="380998" y="1892299"/>
            <a:ext cx="8458198" cy="489364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600" dirty="0"/>
              <a:t>class person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600" dirty="0"/>
              <a:t>	constructor: (@name, @age)-&gt;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600" dirty="0"/>
              <a:t>	</a:t>
            </a:r>
            <a:r>
              <a:rPr lang="en-US" sz="1600" dirty="0" err="1"/>
              <a:t>printPerson</a:t>
            </a:r>
            <a:r>
              <a:rPr lang="en-US" sz="1600" dirty="0"/>
              <a:t>: -&gt;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600" dirty="0"/>
              <a:t>		console.log  "#{@name} da #{@age} </a:t>
            </a:r>
            <a:r>
              <a:rPr lang="en-US" sz="1600" dirty="0" err="1"/>
              <a:t>tuoi</a:t>
            </a:r>
            <a:r>
              <a:rPr lang="en-US" sz="1600" dirty="0"/>
              <a:t>"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600" dirty="0"/>
              <a:t>class parent extends person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600" dirty="0"/>
              <a:t>	</a:t>
            </a:r>
            <a:r>
              <a:rPr lang="en-US" sz="1600" dirty="0" err="1"/>
              <a:t>printPerson</a:t>
            </a:r>
            <a:r>
              <a:rPr lang="en-US" sz="1600" dirty="0"/>
              <a:t>: -&gt;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600" dirty="0"/>
              <a:t>		console.log "Day la </a:t>
            </a:r>
            <a:r>
              <a:rPr lang="en-US" sz="1600" dirty="0" smtClean="0"/>
              <a:t>cha"</a:t>
            </a:r>
            <a:endParaRPr lang="en-US" sz="16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600" dirty="0"/>
              <a:t>		super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600" dirty="0"/>
              <a:t>class child extends person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600" dirty="0"/>
              <a:t>	</a:t>
            </a:r>
            <a:r>
              <a:rPr lang="en-US" sz="1600" dirty="0" err="1"/>
              <a:t>printPerson</a:t>
            </a:r>
            <a:r>
              <a:rPr lang="en-US" sz="1600" dirty="0"/>
              <a:t>: -&gt;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600" dirty="0"/>
              <a:t>		console.log "Day la con"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600" dirty="0"/>
              <a:t>		super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16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600" dirty="0" smtClean="0"/>
              <a:t>A </a:t>
            </a:r>
            <a:r>
              <a:rPr lang="en-US" sz="1600" dirty="0"/>
              <a:t>= new parent "cha", 55 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600" dirty="0"/>
              <a:t>B</a:t>
            </a:r>
            <a:r>
              <a:rPr lang="en-US" sz="1600" dirty="0" smtClean="0"/>
              <a:t> </a:t>
            </a:r>
            <a:r>
              <a:rPr lang="en-US" sz="1600" dirty="0"/>
              <a:t>= new child "con", 20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1600" dirty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600" dirty="0" err="1"/>
              <a:t>cha.printPerson</a:t>
            </a:r>
            <a:r>
              <a:rPr lang="en-US" sz="1600" dirty="0"/>
              <a:t>()</a:t>
            </a:r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r>
              <a:rPr lang="en-US" sz="1600" dirty="0" err="1"/>
              <a:t>con.printPerson</a:t>
            </a:r>
            <a:r>
              <a:rPr lang="en-US" sz="1600" dirty="0"/>
              <a:t>()		</a:t>
            </a:r>
            <a:r>
              <a:rPr lang="en-US" sz="2000" dirty="0"/>
              <a:t>		</a:t>
            </a:r>
            <a:endParaRPr lang="en-US" sz="2000" dirty="0" smtClean="0"/>
          </a:p>
          <a:p>
            <a:pPr marL="0" lvl="0" indent="0">
              <a:spcBef>
                <a:spcPts val="0"/>
              </a:spcBef>
              <a:buClr>
                <a:srgbClr val="000000"/>
              </a:buClr>
              <a:buNone/>
              <a:tabLst>
                <a:tab pos="904875" algn="l"/>
              </a:tabLst>
            </a:pPr>
            <a:endParaRPr lang="en-US" sz="2000" dirty="0" smtClean="0"/>
          </a:p>
        </p:txBody>
      </p:sp>
      <p:sp>
        <p:nvSpPr>
          <p:cNvPr id="3" name="Rectangle 2"/>
          <p:cNvSpPr/>
          <p:nvPr/>
        </p:nvSpPr>
        <p:spPr>
          <a:xfrm>
            <a:off x="3462465" y="3244334"/>
            <a:ext cx="22190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Boolean result = true;</a:t>
            </a:r>
          </a:p>
        </p:txBody>
      </p:sp>
    </p:spTree>
    <p:extLst>
      <p:ext uri="{BB962C8B-B14F-4D97-AF65-F5344CB8AC3E}">
        <p14:creationId xmlns:p14="http://schemas.microsoft.com/office/powerpoint/2010/main" val="1602683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936" y="228600"/>
            <a:ext cx="7815263" cy="1143000"/>
          </a:xfrm>
        </p:spPr>
        <p:txBody>
          <a:bodyPr>
            <a:normAutofit/>
          </a:bodyPr>
          <a:lstStyle/>
          <a:p>
            <a:pPr algn="l"/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Demo - Calculator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344606" y="1542197"/>
            <a:ext cx="8305800" cy="2057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 algn="l">
              <a:buFont typeface="Wingdings" panose="05000000000000000000" pitchFamily="2" charset="2"/>
              <a:buChar char="v"/>
            </a:pPr>
            <a:r>
              <a:rPr lang="vi-VN" dirty="0">
                <a:solidFill>
                  <a:srgbClr val="002060"/>
                </a:solidFill>
                <a:latin typeface="+mj-lt"/>
              </a:rPr>
              <a:t>Mời bạn xem nội </a:t>
            </a:r>
            <a:r>
              <a:rPr lang="en-US" dirty="0" smtClean="0">
                <a:solidFill>
                  <a:srgbClr val="002060"/>
                </a:solidFill>
                <a:latin typeface="+mj-lt"/>
              </a:rPr>
              <a:t>dung </a:t>
            </a:r>
            <a:r>
              <a:rPr lang="vi-VN" dirty="0" smtClean="0">
                <a:solidFill>
                  <a:srgbClr val="002060"/>
                </a:solidFill>
                <a:latin typeface="+mj-lt"/>
              </a:rPr>
              <a:t>demo </a:t>
            </a:r>
            <a:r>
              <a:rPr lang="vi-VN" dirty="0">
                <a:solidFill>
                  <a:srgbClr val="002060"/>
                </a:solidFill>
                <a:latin typeface="+mj-lt"/>
              </a:rPr>
              <a:t>chương trình</a:t>
            </a:r>
            <a:endParaRPr lang="en-US" b="1" spc="50" dirty="0" smtClean="0">
              <a:ln w="11430"/>
              <a:solidFill>
                <a:srgbClr val="00206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2594781"/>
            <a:ext cx="3790950" cy="2733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2738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936" y="228600"/>
            <a:ext cx="7815263" cy="1143000"/>
          </a:xfrm>
        </p:spPr>
        <p:txBody>
          <a:bodyPr>
            <a:normAutofit/>
          </a:bodyPr>
          <a:lstStyle/>
          <a:p>
            <a:pPr algn="l"/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tham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khảo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344606" y="1542197"/>
            <a:ext cx="8305800" cy="2057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 algn="l">
              <a:buFont typeface="Wingdings" panose="05000000000000000000" pitchFamily="2" charset="2"/>
              <a:buChar char="v"/>
            </a:pPr>
            <a:r>
              <a:rPr lang="en-US" b="1" spc="50" dirty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http://</a:t>
            </a:r>
            <a:r>
              <a:rPr lang="en-US" b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coffeescript.org</a:t>
            </a:r>
            <a:endParaRPr lang="en-US" b="1" spc="50" dirty="0" smtClean="0">
              <a:ln w="11430"/>
              <a:solidFill>
                <a:srgbClr val="00206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 algn="l">
              <a:buFont typeface="Wingdings" panose="05000000000000000000" pitchFamily="2" charset="2"/>
              <a:buChar char="v"/>
            </a:pPr>
            <a:r>
              <a:rPr lang="en-US" b="1" spc="50" dirty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</a:t>
            </a:r>
            <a:r>
              <a:rPr lang="en-US" b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en.wikipedia.org/wiki/CoffeeScript</a:t>
            </a:r>
            <a:endParaRPr lang="en-US" b="1" spc="50" dirty="0" smtClean="0">
              <a:ln w="11430"/>
              <a:solidFill>
                <a:srgbClr val="00206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26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936" y="228600"/>
            <a:ext cx="7815263" cy="1143000"/>
          </a:xfrm>
        </p:spPr>
        <p:txBody>
          <a:bodyPr>
            <a:normAutofit/>
          </a:bodyPr>
          <a:lstStyle/>
          <a:p>
            <a:pPr algn="l"/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331" y="1535373"/>
            <a:ext cx="8532955" cy="4800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39827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pic>
        <p:nvPicPr>
          <p:cNvPr id="2058" name="Picture 10" descr="C:\Users\NMTU\AppData\Local\Microsoft\Windows\INetCache\IE\GU7VJ832\thanks2[1]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937" y="1905000"/>
            <a:ext cx="2838450" cy="3462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 rot="10800000" flipV="1">
            <a:off x="3295650" y="2514600"/>
            <a:ext cx="5753100" cy="15696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4800" b="1" i="1" spc="50" dirty="0" err="1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lang="en-US" sz="4800" b="1" i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b="1" i="1" spc="50" dirty="0" err="1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ơn</a:t>
            </a:r>
            <a:r>
              <a:rPr lang="en-US" sz="4800" b="1" i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b="1" i="1" spc="50" dirty="0" err="1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thầy</a:t>
            </a:r>
            <a:r>
              <a:rPr lang="en-US" sz="4800" b="1" i="1" spc="50" dirty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b="1" i="1" spc="50" dirty="0" err="1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800" b="1" i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b="1" i="1" spc="50" dirty="0" err="1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4800" b="1" i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b="1" i="1" spc="50" dirty="0" err="1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sz="4800" b="1" i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b="1" i="1" spc="50" dirty="0" err="1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4800" b="1" i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b="1" i="1" spc="50" dirty="0" err="1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lắng</a:t>
            </a:r>
            <a:r>
              <a:rPr lang="en-US" sz="4800" b="1" i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b="1" i="1" spc="50" dirty="0" err="1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nghe</a:t>
            </a:r>
            <a:r>
              <a:rPr lang="en-US" sz="4800" b="1" i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4800" b="1" i="1" spc="50" dirty="0">
              <a:ln w="11430"/>
              <a:solidFill>
                <a:srgbClr val="00206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63" name="Picture 15" descr="C:\Users\NMTU\AppData\Local\Microsoft\Windows\INetCache\IE\MP4I3DYM\1382046086[1]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96755"/>
            <a:ext cx="914400" cy="996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2941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709" y="13855"/>
            <a:ext cx="7772400" cy="1129145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344606" y="1542197"/>
            <a:ext cx="8305800" cy="2057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 algn="l">
              <a:buFont typeface="Wingdings" panose="05000000000000000000" pitchFamily="2" charset="2"/>
              <a:buChar char="v"/>
            </a:pPr>
            <a:r>
              <a:rPr lang="en-US" sz="3200" b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Coffee Script </a:t>
            </a:r>
            <a:r>
              <a:rPr lang="en-US" sz="3200" b="1" spc="50" dirty="0" err="1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3200" b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spc="50" dirty="0" err="1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gì</a:t>
            </a:r>
            <a:r>
              <a:rPr lang="en-US" sz="3200" b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marL="914400" lvl="1" indent="-457200" algn="l">
              <a:buFont typeface="Wingdings" panose="05000000000000000000" pitchFamily="2" charset="2"/>
              <a:buChar char="v"/>
            </a:pPr>
            <a:r>
              <a:rPr lang="en-US" sz="3200" b="1" spc="50" dirty="0" err="1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3200" b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spc="50" dirty="0" err="1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cài</a:t>
            </a:r>
            <a:r>
              <a:rPr lang="en-US" sz="3200" b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spc="50" dirty="0" err="1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sz="3200" b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spc="50" dirty="0" err="1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200" b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spc="50" dirty="0" err="1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3200" b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spc="50" dirty="0" err="1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3200" b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spc="50" dirty="0" err="1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biên</a:t>
            </a:r>
            <a:r>
              <a:rPr lang="en-US" sz="3200" b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spc="50" dirty="0" err="1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endParaRPr lang="en-US" sz="3200" b="1" spc="50" dirty="0" smtClean="0">
              <a:ln w="11430"/>
              <a:solidFill>
                <a:srgbClr val="00206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 algn="l">
              <a:buFont typeface="Wingdings" panose="05000000000000000000" pitchFamily="2" charset="2"/>
              <a:buChar char="v"/>
            </a:pPr>
            <a:r>
              <a:rPr lang="en-US" sz="3200" b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So </a:t>
            </a:r>
            <a:r>
              <a:rPr lang="en-US" sz="3200" b="1" spc="50" dirty="0" err="1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sánh</a:t>
            </a:r>
            <a:r>
              <a:rPr lang="en-US" sz="3200" b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spc="50" dirty="0" err="1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CoffeeScript</a:t>
            </a:r>
            <a:r>
              <a:rPr lang="en-US" sz="3200" b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spc="50" dirty="0" err="1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200" b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JavaScript</a:t>
            </a:r>
          </a:p>
        </p:txBody>
      </p:sp>
      <p:pic>
        <p:nvPicPr>
          <p:cNvPr id="1027" name="Picture 3" descr="C:\Users\NMTU\AppData\Local\Microsoft\Windows\INetCache\IE\MP4I3DYM\logoOnFull[1]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464" y="3657600"/>
            <a:ext cx="2687955" cy="3003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NMTU\AppData\Local\Microsoft\Windows\INetCache\IE\GU7VJ832\coffee1[1]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9680" y="3581400"/>
            <a:ext cx="2667000" cy="2922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5240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709" y="13855"/>
            <a:ext cx="7772400" cy="1129145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Coffeescript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gì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43000" y="1676400"/>
            <a:ext cx="7467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320" marR="0" lvl="0" indent="-342900">
              <a:spcBef>
                <a:spcPts val="0"/>
              </a:spcBef>
              <a:spcAft>
                <a:spcPts val="2400"/>
              </a:spcAft>
              <a:buFont typeface="Symbol"/>
              <a:buChar char=""/>
            </a:pP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Là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1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ngôn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ngữ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mà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được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biên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dịch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xuống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JavaScript.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/>
              <a:buChar char=""/>
            </a:pPr>
            <a:r>
              <a:rPr lang="vi-V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JavaScript đã luôn có một trái tim tuyệt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đẹp</a:t>
            </a:r>
            <a:r>
              <a:rPr lang="vi-V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 CoffeeScript là một nỗ lực để lộ những phần tốt đẹp của JavaScript trong một cách đơn giản.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/>
              <a:buChar char=""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792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709" y="13855"/>
            <a:ext cx="7772400" cy="1129145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43000" y="1676400"/>
            <a:ext cx="7848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/>
              <a:buChar char=""/>
            </a:pP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Cú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bày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/>
              <a:buChar char=""/>
            </a:pPr>
            <a:r>
              <a:rPr lang="vi-V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Sử </a:t>
            </a: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dụng khoảng trắng như là một cách để tổ chức các đoạn mã.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/>
              <a:buChar char=""/>
            </a:pP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Cung cấp cú pháp đơn giản để thể hiện các hàm.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/>
              <a:buChar char=""/>
            </a:pP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Cung cấp sự thừa kế dựa trên lớp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6473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709" y="13855"/>
            <a:ext cx="7772400" cy="1129145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43000" y="1676400"/>
            <a:ext cx="7848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13/12/2009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CoffeeScript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hé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lộ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bởi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Jeremy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Ashkenas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cũng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cha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đẻ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CoffeeScript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21/02/2010,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ông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đưa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phiên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0.5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thế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Ruby </a:t>
            </a: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và đã nhận được hơn </a:t>
            </a:r>
            <a:r>
              <a:rPr lang="vi-V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300 </a:t>
            </a: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trang mỗi ngày.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24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12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2010,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Ashkenas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bố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phiên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1.0.0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Hacker News.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phiên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mới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CoffeeScript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1.10.0.</a:t>
            </a:r>
          </a:p>
        </p:txBody>
      </p:sp>
    </p:spTree>
    <p:extLst>
      <p:ext uri="{BB962C8B-B14F-4D97-AF65-F5344CB8AC3E}">
        <p14:creationId xmlns:p14="http://schemas.microsoft.com/office/powerpoint/2010/main" val="689765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709" y="13855"/>
            <a:ext cx="7772400" cy="1129145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cài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43000" y="1676400"/>
            <a:ext cx="7467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Cài</a:t>
            </a:r>
            <a:r>
              <a:rPr lang="en-US" altLang="en-US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altLang="en-US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en-US" sz="24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altLang="en-US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lệnh</a:t>
            </a:r>
            <a:r>
              <a:rPr lang="en-US" altLang="en-US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 </a:t>
            </a:r>
            <a:r>
              <a:rPr lang="en-US" altLang="en-US" sz="2400" dirty="0" err="1">
                <a:solidFill>
                  <a:srgbClr val="115555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npm</a:t>
            </a:r>
            <a:r>
              <a:rPr lang="en-US" altLang="en-US" sz="2400" dirty="0">
                <a:solidFill>
                  <a:srgbClr val="115555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install  -global  coffee-script </a:t>
            </a: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 err="1">
                <a:solidFill>
                  <a:srgbClr val="222222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Cờ</a:t>
            </a:r>
            <a:r>
              <a:rPr lang="en-US" altLang="en-US" sz="2400" dirty="0">
                <a:solidFill>
                  <a:srgbClr val="222222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 </a:t>
            </a:r>
            <a:r>
              <a:rPr lang="en-US" altLang="en-US" sz="2400" dirty="0">
                <a:latin typeface="Times New Roman" panose="02020603050405020304" pitchFamily="18" charset="0"/>
                <a:ea typeface="Times New Roman" pitchFamily="18" charset="0"/>
                <a:cs typeface="Times New Roman" panose="02020603050405020304" pitchFamily="18" charset="0"/>
              </a:rPr>
              <a:t>-global</a:t>
            </a:r>
            <a:r>
              <a:rPr lang="en-US" altLang="en-US" sz="2400" dirty="0">
                <a:solidFill>
                  <a:srgbClr val="222222"/>
                </a:solidFill>
                <a:latin typeface="Times New Roman" panose="02020603050405020304" pitchFamily="18" charset="0"/>
                <a:ea typeface="Times New Roman" pitchFamily="18" charset="0"/>
                <a:cs typeface="Times New Roman" panose="02020603050405020304" pitchFamily="18" charset="0"/>
              </a:rPr>
              <a:t> </a:t>
            </a:r>
            <a:r>
              <a:rPr lang="en-US" altLang="en-US" sz="2400" dirty="0" err="1">
                <a:solidFill>
                  <a:srgbClr val="222222"/>
                </a:solidFill>
                <a:latin typeface="Times New Roman" panose="02020603050405020304" pitchFamily="18" charset="0"/>
                <a:ea typeface="Times New Roman" pitchFamily="18" charset="0"/>
                <a:cs typeface="Times New Roman" panose="02020603050405020304" pitchFamily="18" charset="0"/>
              </a:rPr>
              <a:t>làm</a:t>
            </a:r>
            <a:r>
              <a:rPr lang="en-US" altLang="en-US" sz="2400" dirty="0">
                <a:solidFill>
                  <a:srgbClr val="222222"/>
                </a:solidFill>
                <a:latin typeface="Times New Roman" panose="02020603050405020304" pitchFamily="18" charset="0"/>
                <a:ea typeface="Times New Roman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dirty="0" err="1">
                <a:solidFill>
                  <a:srgbClr val="222222"/>
                </a:solidFill>
                <a:latin typeface="Times New Roman" panose="02020603050405020304" pitchFamily="18" charset="0"/>
                <a:ea typeface="Times New Roman" pitchFamily="18" charset="0"/>
                <a:cs typeface="Times New Roman" panose="02020603050405020304" pitchFamily="18" charset="0"/>
              </a:rPr>
              <a:t>cho</a:t>
            </a:r>
            <a:r>
              <a:rPr lang="en-US" altLang="en-US" sz="2400" dirty="0">
                <a:solidFill>
                  <a:srgbClr val="222222"/>
                </a:solidFill>
                <a:latin typeface="Times New Roman" panose="02020603050405020304" pitchFamily="18" charset="0"/>
                <a:ea typeface="Times New Roman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dirty="0" err="1">
                <a:solidFill>
                  <a:srgbClr val="222222"/>
                </a:solidFill>
                <a:latin typeface="Times New Roman" panose="02020603050405020304" pitchFamily="18" charset="0"/>
                <a:ea typeface="Times New Roman" pitchFamily="18" charset="0"/>
                <a:cs typeface="Times New Roman" panose="02020603050405020304" pitchFamily="18" charset="0"/>
              </a:rPr>
              <a:t>CoffeeScript</a:t>
            </a:r>
            <a:r>
              <a:rPr lang="en-US" altLang="en-US" sz="2400" dirty="0">
                <a:solidFill>
                  <a:srgbClr val="222222"/>
                </a:solidFill>
                <a:latin typeface="Times New Roman" panose="02020603050405020304" pitchFamily="18" charset="0"/>
                <a:ea typeface="Times New Roman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dirty="0" err="1">
                <a:solidFill>
                  <a:srgbClr val="222222"/>
                </a:solidFill>
                <a:latin typeface="Times New Roman" panose="02020603050405020304" pitchFamily="18" charset="0"/>
                <a:ea typeface="Times New Roman" pitchFamily="18" charset="0"/>
                <a:cs typeface="Times New Roman" panose="02020603050405020304" pitchFamily="18" charset="0"/>
              </a:rPr>
              <a:t>có</a:t>
            </a:r>
            <a:r>
              <a:rPr lang="en-US" altLang="en-US" sz="2400" dirty="0">
                <a:solidFill>
                  <a:srgbClr val="222222"/>
                </a:solidFill>
                <a:latin typeface="Times New Roman" panose="02020603050405020304" pitchFamily="18" charset="0"/>
                <a:ea typeface="Times New Roman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dirty="0" err="1">
                <a:solidFill>
                  <a:srgbClr val="222222"/>
                </a:solidFill>
                <a:latin typeface="Times New Roman" panose="02020603050405020304" pitchFamily="18" charset="0"/>
                <a:ea typeface="Times New Roman" pitchFamily="18" charset="0"/>
                <a:cs typeface="Times New Roman" panose="02020603050405020304" pitchFamily="18" charset="0"/>
              </a:rPr>
              <a:t>sẵn</a:t>
            </a:r>
            <a:r>
              <a:rPr lang="en-US" altLang="en-US" sz="2400" dirty="0">
                <a:solidFill>
                  <a:srgbClr val="222222"/>
                </a:solidFill>
                <a:latin typeface="Times New Roman" panose="02020603050405020304" pitchFamily="18" charset="0"/>
                <a:ea typeface="Times New Roman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dirty="0" err="1">
                <a:solidFill>
                  <a:srgbClr val="222222"/>
                </a:solidFill>
                <a:latin typeface="Times New Roman" panose="02020603050405020304" pitchFamily="18" charset="0"/>
                <a:ea typeface="Times New Roman" pitchFamily="18" charset="0"/>
                <a:cs typeface="Times New Roman" panose="02020603050405020304" pitchFamily="18" charset="0"/>
              </a:rPr>
              <a:t>trên</a:t>
            </a:r>
            <a:r>
              <a:rPr lang="en-US" altLang="en-US" sz="2400" dirty="0">
                <a:solidFill>
                  <a:srgbClr val="222222"/>
                </a:solidFill>
                <a:latin typeface="Times New Roman" panose="02020603050405020304" pitchFamily="18" charset="0"/>
                <a:ea typeface="Times New Roman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dirty="0" err="1">
                <a:solidFill>
                  <a:srgbClr val="222222"/>
                </a:solidFill>
                <a:latin typeface="Times New Roman" panose="02020603050405020304" pitchFamily="18" charset="0"/>
                <a:ea typeface="Times New Roman" pitchFamily="18" charset="0"/>
                <a:cs typeface="Times New Roman" panose="02020603050405020304" pitchFamily="18" charset="0"/>
              </a:rPr>
              <a:t>toàn</a:t>
            </a:r>
            <a:r>
              <a:rPr lang="en-US" altLang="en-US" sz="2400" dirty="0">
                <a:solidFill>
                  <a:srgbClr val="222222"/>
                </a:solidFill>
                <a:latin typeface="Times New Roman" panose="02020603050405020304" pitchFamily="18" charset="0"/>
                <a:ea typeface="Times New Roman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dirty="0" err="1">
                <a:solidFill>
                  <a:srgbClr val="222222"/>
                </a:solidFill>
                <a:latin typeface="Times New Roman" panose="02020603050405020304" pitchFamily="18" charset="0"/>
                <a:ea typeface="Times New Roman" pitchFamily="18" charset="0"/>
                <a:cs typeface="Times New Roman" panose="02020603050405020304" pitchFamily="18" charset="0"/>
              </a:rPr>
              <a:t>hệ</a:t>
            </a:r>
            <a:r>
              <a:rPr lang="en-US" altLang="en-US" sz="2400" dirty="0">
                <a:solidFill>
                  <a:srgbClr val="222222"/>
                </a:solidFill>
                <a:latin typeface="Times New Roman" panose="02020603050405020304" pitchFamily="18" charset="0"/>
                <a:ea typeface="Times New Roman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dirty="0" err="1">
                <a:solidFill>
                  <a:srgbClr val="222222"/>
                </a:solidFill>
                <a:latin typeface="Times New Roman" panose="02020603050405020304" pitchFamily="18" charset="0"/>
                <a:ea typeface="Times New Roman" pitchFamily="18" charset="0"/>
                <a:cs typeface="Times New Roman" panose="02020603050405020304" pitchFamily="18" charset="0"/>
              </a:rPr>
              <a:t>thống</a:t>
            </a:r>
            <a:r>
              <a:rPr lang="en-US" altLang="en-US" sz="2000" dirty="0">
                <a:solidFill>
                  <a:srgbClr val="222222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146" y="2895600"/>
            <a:ext cx="8610599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23796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709" y="13855"/>
            <a:ext cx="7772400" cy="1129145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cài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43000" y="1676400"/>
            <a:ext cx="7467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Symbol"/>
              <a:buChar char=""/>
              <a:tabLst>
                <a:tab pos="904875" algn="l"/>
              </a:tabLst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Sau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khi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cài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đặt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gõ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lệnh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sau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: coffee –v,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nếu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hiện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ra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version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coffeescript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thì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bạn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đã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cài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đặt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thành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công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743200"/>
            <a:ext cx="8839200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5189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709" y="13855"/>
            <a:ext cx="7772400" cy="1129145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biên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023937" cy="102393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43000" y="16764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Symbol"/>
              <a:buChar char=""/>
              <a:tabLst>
                <a:tab pos="904875" algn="l"/>
              </a:tabLst>
            </a:pP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Cách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1: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Biên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dịch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coffee </a:t>
            </a:r>
            <a:r>
              <a:rPr lang="en-US" sz="2400" dirty="0" err="1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tên</a:t>
            </a:r>
            <a:r>
              <a:rPr lang="en-US" sz="24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file.</a:t>
            </a:r>
            <a:endParaRPr lang="en-US"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453" y="3293660"/>
            <a:ext cx="4874348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2274627" y="2307103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/>
              <a:t>for </a:t>
            </a:r>
            <a:r>
              <a:rPr lang="en-US" b="1" dirty="0" err="1"/>
              <a:t>i</a:t>
            </a:r>
            <a:r>
              <a:rPr lang="en-US" b="1" dirty="0"/>
              <a:t> in [0..5]</a:t>
            </a:r>
          </a:p>
          <a:p>
            <a:r>
              <a:rPr lang="en-US" b="1" dirty="0"/>
              <a:t>    console.log "Hello #{</a:t>
            </a:r>
            <a:r>
              <a:rPr lang="en-US" b="1" dirty="0" err="1"/>
              <a:t>i</a:t>
            </a:r>
            <a:r>
              <a:rPr lang="en-US" b="1" dirty="0"/>
              <a:t>}"</a:t>
            </a:r>
          </a:p>
        </p:txBody>
      </p:sp>
    </p:spTree>
    <p:extLst>
      <p:ext uri="{BB962C8B-B14F-4D97-AF65-F5344CB8AC3E}">
        <p14:creationId xmlns:p14="http://schemas.microsoft.com/office/powerpoint/2010/main" val="1356777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NewsPrint">
  <a:themeElements>
    <a:clrScheme name="Custom 2">
      <a:dk1>
        <a:srgbClr val="151516"/>
      </a:dk1>
      <a:lt1>
        <a:sysClr val="window" lastClr="FFFFFF"/>
      </a:lt1>
      <a:dk2>
        <a:srgbClr val="303030"/>
      </a:dk2>
      <a:lt2>
        <a:srgbClr val="DEDEE0"/>
      </a:lt2>
      <a:accent1>
        <a:srgbClr val="002060"/>
      </a:accent1>
      <a:accent2>
        <a:srgbClr val="726056"/>
      </a:accent2>
      <a:accent3>
        <a:srgbClr val="AC956E"/>
      </a:accent3>
      <a:accent4>
        <a:srgbClr val="808DA9"/>
      </a:accent4>
      <a:accent5>
        <a:srgbClr val="424E5B"/>
      </a:accent5>
      <a:accent6>
        <a:srgbClr val="002060"/>
      </a:accent6>
      <a:hlink>
        <a:srgbClr val="D26900"/>
      </a:hlink>
      <a:folHlink>
        <a:srgbClr val="D89243"/>
      </a:folHlink>
    </a:clrScheme>
    <a:fontScheme name="NewsPrint">
      <a:majorFont>
        <a:latin typeface="Impact"/>
        <a:ea typeface=""/>
        <a:cs typeface=""/>
        <a:font script="Jpan" typeface="HGP創英角ｺﾞｼｯｸUB"/>
        <a:font script="Hang" typeface="HY견고딕"/>
        <a:font script="Hans" typeface="微软雅黑"/>
        <a:font script="Hant" typeface="微軟正黑體"/>
        <a:font script="Arab" typeface="Tahoma"/>
        <a:font script="Hebr" typeface="To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Couture</Template>
  <TotalTime>1193</TotalTime>
  <Words>1066</Words>
  <Application>Microsoft Office PowerPoint</Application>
  <PresentationFormat>On-screen Show (4:3)</PresentationFormat>
  <Paragraphs>382</Paragraphs>
  <Slides>29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Arial</vt:lpstr>
      <vt:lpstr>Calibri</vt:lpstr>
      <vt:lpstr>Impact</vt:lpstr>
      <vt:lpstr>Symbol</vt:lpstr>
      <vt:lpstr>Times New Roman</vt:lpstr>
      <vt:lpstr>Wingdings</vt:lpstr>
      <vt:lpstr>Office Theme</vt:lpstr>
      <vt:lpstr>NewsPrint</vt:lpstr>
      <vt:lpstr>Ứng dụng phân tán</vt:lpstr>
      <vt:lpstr> Thông tin thành viên </vt:lpstr>
      <vt:lpstr> Nội dung </vt:lpstr>
      <vt:lpstr> Coffeescript là gì?</vt:lpstr>
      <vt:lpstr> Ưu điểm</vt:lpstr>
      <vt:lpstr> Lịch sử</vt:lpstr>
      <vt:lpstr> Cách cài đặt</vt:lpstr>
      <vt:lpstr> Cách cài đặt</vt:lpstr>
      <vt:lpstr> Hướng dẫn biên dịch </vt:lpstr>
      <vt:lpstr> Hướng dẫn biên dịch </vt:lpstr>
      <vt:lpstr> So sánh CoffeeScript với Javascript </vt:lpstr>
      <vt:lpstr>Variables</vt:lpstr>
      <vt:lpstr>Function </vt:lpstr>
      <vt:lpstr>Array</vt:lpstr>
      <vt:lpstr>Object</vt:lpstr>
      <vt:lpstr>If/else</vt:lpstr>
      <vt:lpstr>Switch case</vt:lpstr>
      <vt:lpstr>Switch case</vt:lpstr>
      <vt:lpstr>For</vt:lpstr>
      <vt:lpstr>While</vt:lpstr>
      <vt:lpstr>Do…While</vt:lpstr>
      <vt:lpstr>Operator</vt:lpstr>
      <vt:lpstr>JQuery</vt:lpstr>
      <vt:lpstr>Class</vt:lpstr>
      <vt:lpstr>Extends</vt:lpstr>
      <vt:lpstr>Ứng dụng Demo - Calculator</vt:lpstr>
      <vt:lpstr>Tài liệu tham khảo</vt:lpstr>
      <vt:lpstr>Câu hỏi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ỨNG DỤNG PHÂN TÁN</dc:title>
  <dc:creator>NMTU</dc:creator>
  <cp:lastModifiedBy>Tran Quang Tin</cp:lastModifiedBy>
  <cp:revision>87</cp:revision>
  <dcterms:created xsi:type="dcterms:W3CDTF">2016-05-25T07:31:21Z</dcterms:created>
  <dcterms:modified xsi:type="dcterms:W3CDTF">2016-06-02T17:11:57Z</dcterms:modified>
</cp:coreProperties>
</file>

<file path=docProps/thumbnail.jpeg>
</file>